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17"/>
  </p:notesMasterIdLst>
  <p:handoutMasterIdLst>
    <p:handoutMasterId r:id="rId18"/>
  </p:handoutMasterIdLst>
  <p:sldIdLst>
    <p:sldId id="289" r:id="rId5"/>
    <p:sldId id="288" r:id="rId6"/>
    <p:sldId id="276" r:id="rId7"/>
    <p:sldId id="283" r:id="rId8"/>
    <p:sldId id="261" r:id="rId9"/>
    <p:sldId id="263" r:id="rId10"/>
    <p:sldId id="257" r:id="rId11"/>
    <p:sldId id="264" r:id="rId12"/>
    <p:sldId id="268" r:id="rId13"/>
    <p:sldId id="265" r:id="rId14"/>
    <p:sldId id="290" r:id="rId15"/>
    <p:sldId id="262"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FC9E4-6F9D-4D96-94A0-ECBE579124D5}" v="255" dt="2026-02-04T20:11:31.646"/>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DC994AA-C437-4EF4-8BEF-0B832D7FA420}" type="datetimeFigureOut">
              <a:rPr lang="en-US" smtClean="0"/>
              <a:t>2/5/2026</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8B16356-3B28-4AAF-8099-7941810E2475}" type="datetimeFigureOut">
              <a:rPr lang="en-US" smtClean="0"/>
              <a:t>2/5/2026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10</a:t>
            </a:fld>
            <a:endParaRPr lang="en-US"/>
          </a:p>
        </p:txBody>
      </p:sp>
    </p:spTree>
    <p:extLst>
      <p:ext uri="{BB962C8B-B14F-4D97-AF65-F5344CB8AC3E}">
        <p14:creationId xmlns:p14="http://schemas.microsoft.com/office/powerpoint/2010/main" val="1588769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12</a:t>
            </a:fld>
            <a:endParaRPr lang="en-US"/>
          </a:p>
        </p:txBody>
      </p:sp>
    </p:spTree>
    <p:extLst>
      <p:ext uri="{BB962C8B-B14F-4D97-AF65-F5344CB8AC3E}">
        <p14:creationId xmlns:p14="http://schemas.microsoft.com/office/powerpoint/2010/main" val="297441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37276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46585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6</a:t>
            </a:fld>
            <a:endParaRPr lang="en-US"/>
          </a:p>
        </p:txBody>
      </p:sp>
    </p:spTree>
    <p:extLst>
      <p:ext uri="{BB962C8B-B14F-4D97-AF65-F5344CB8AC3E}">
        <p14:creationId xmlns:p14="http://schemas.microsoft.com/office/powerpoint/2010/main" val="20650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7</a:t>
            </a:fld>
            <a:endParaRPr lang="en-US"/>
          </a:p>
        </p:txBody>
      </p:sp>
    </p:spTree>
    <p:extLst>
      <p:ext uri="{BB962C8B-B14F-4D97-AF65-F5344CB8AC3E}">
        <p14:creationId xmlns:p14="http://schemas.microsoft.com/office/powerpoint/2010/main" val="74404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8</a:t>
            </a:fld>
            <a:endParaRPr lang="en-US"/>
          </a:p>
        </p:txBody>
      </p:sp>
    </p:spTree>
    <p:extLst>
      <p:ext uri="{BB962C8B-B14F-4D97-AF65-F5344CB8AC3E}">
        <p14:creationId xmlns:p14="http://schemas.microsoft.com/office/powerpoint/2010/main" val="149579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9</a:t>
            </a:fld>
            <a:endParaRPr lang="en-US"/>
          </a:p>
        </p:txBody>
      </p:sp>
    </p:spTree>
    <p:extLst>
      <p:ext uri="{BB962C8B-B14F-4D97-AF65-F5344CB8AC3E}">
        <p14:creationId xmlns:p14="http://schemas.microsoft.com/office/powerpoint/2010/main" val="71129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p>
        </p:txBody>
      </p:sp>
    </p:spTree>
    <p:extLst>
      <p:ext uri="{BB962C8B-B14F-4D97-AF65-F5344CB8AC3E}">
        <p14:creationId xmlns:p14="http://schemas.microsoft.com/office/powerpoint/2010/main" val="10072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a:t>Click icon to add picture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250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p>
        </p:txBody>
      </p:sp>
    </p:spTree>
    <p:extLst>
      <p:ext uri="{BB962C8B-B14F-4D97-AF65-F5344CB8AC3E}">
        <p14:creationId xmlns:p14="http://schemas.microsoft.com/office/powerpoint/2010/main" val="405652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3CF0EA4-D201-44E7-3558-D05CB4233ECE}"/>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643EA3-ACAA-539C-A041-266A895A2B1C}"/>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81E18B-2347-8DB6-2A7F-3EAC100A412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215072" y="528320"/>
            <a:ext cx="5028566" cy="3354992"/>
          </a:xfrm>
        </p:spPr>
        <p:txBody>
          <a:bodyPr anchor="b">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215072" y="4027992"/>
            <a:ext cx="5028565" cy="1894972"/>
          </a:xfrm>
        </p:spPr>
        <p:txBody>
          <a:bodyPr>
            <a:noAutofit/>
          </a:bodyPr>
          <a:lstStyle>
            <a:lvl1pPr marL="0" indent="0" algn="l">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a:normAutofit/>
          </a:bodyPr>
          <a:lstStyle>
            <a:lvl1pPr marL="0" indent="0" algn="r">
              <a:buNone/>
              <a:defRPr sz="2000"/>
            </a:lvl1pPr>
          </a:lstStyle>
          <a:p>
            <a:r>
              <a:rPr lang="en-US"/>
              <a:t>Click icon to add picture</a:t>
            </a:r>
          </a:p>
        </p:txBody>
      </p:sp>
    </p:spTree>
    <p:extLst>
      <p:ext uri="{BB962C8B-B14F-4D97-AF65-F5344CB8AC3E}">
        <p14:creationId xmlns:p14="http://schemas.microsoft.com/office/powerpoint/2010/main" val="260937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37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7" name="Freeform 10">
            <a:extLst>
              <a:ext uri="{FF2B5EF4-FFF2-40B4-BE49-F238E27FC236}">
                <a16:creationId xmlns:a16="http://schemas.microsoft.com/office/drawing/2014/main" id="{C4293765-78A6-5206-26C2-E8817B2834F6}"/>
              </a:ext>
              <a:ext uri="{C183D7F6-B498-43B3-948B-1728B52AA6E4}">
                <adec:decorative xmlns:adec="http://schemas.microsoft.com/office/drawing/2017/decorative" val="1"/>
              </a:ext>
            </a:extLst>
          </p:cNvPr>
          <p:cNvSpPr/>
          <p:nvPr userDrawn="1"/>
        </p:nvSpPr>
        <p:spPr>
          <a:xfrm>
            <a:off x="0" y="0"/>
            <a:ext cx="7470792" cy="6858000"/>
          </a:xfrm>
          <a:custGeom>
            <a:avLst/>
            <a:gdLst>
              <a:gd name="connsiteX0" fmla="*/ 0 w 7470792"/>
              <a:gd name="connsiteY0" fmla="*/ 0 h 6858000"/>
              <a:gd name="connsiteX1" fmla="*/ 7470792 w 7470792"/>
              <a:gd name="connsiteY1" fmla="*/ 0 h 6858000"/>
              <a:gd name="connsiteX2" fmla="*/ 5633197 w 7470792"/>
              <a:gd name="connsiteY2" fmla="*/ 6858000 h 6858000"/>
              <a:gd name="connsiteX3" fmla="*/ 0 w 74707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70792" h="6858000">
                <a:moveTo>
                  <a:pt x="0" y="0"/>
                </a:moveTo>
                <a:lnTo>
                  <a:pt x="7470792" y="0"/>
                </a:lnTo>
                <a:lnTo>
                  <a:pt x="5633197" y="6858000"/>
                </a:lnTo>
                <a:lnTo>
                  <a:pt x="0" y="68580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endParaRPr>
          </a:p>
        </p:txBody>
      </p:sp>
      <p:cxnSp>
        <p:nvCxnSpPr>
          <p:cNvPr id="8" name="Straight Connector 7">
            <a:extLst>
              <a:ext uri="{FF2B5EF4-FFF2-40B4-BE49-F238E27FC236}">
                <a16:creationId xmlns:a16="http://schemas.microsoft.com/office/drawing/2014/main" id="{BB4E351F-7451-86A3-5271-0D00B9EFA662}"/>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860223-A40E-30ED-6832-0825A930BB67}"/>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B6907E-F17B-783E-D454-DFC62D0977A0}"/>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B12211-7E94-9534-6F2D-2AFD2EBE36F0}"/>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580245-E985-EC3F-9385-D0F517F0C151}"/>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5A82A3-E3DF-978F-4BD7-10E0F1075B64}"/>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DC40AE-D1CB-7535-22E2-E6D910FB8229}"/>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685800"/>
            <a:ext cx="9144000" cy="3136738"/>
          </a:xfrm>
        </p:spPr>
        <p:txBody>
          <a:bodyPr anchor="b">
            <a:noAutofit/>
          </a:bodyPr>
          <a:lstStyle>
            <a:lvl1pPr algn="ctr">
              <a:defRPr sz="4400">
                <a:solidFill>
                  <a:schemeClr val="accent6"/>
                </a:solidFill>
              </a:defRPr>
            </a:lvl1pPr>
          </a:lstStyle>
          <a:p>
            <a:r>
              <a:rPr lang="en-US"/>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978800"/>
            <a:ext cx="9144000" cy="1965960"/>
          </a:xfrm>
        </p:spPr>
        <p:txBody>
          <a:bodyPr>
            <a:noAutofit/>
          </a:bodyPr>
          <a:lstStyle>
            <a:lvl1pPr marL="0" indent="0" algn="ctr">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1535595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9E49FCE-658C-FF5A-6405-3D10F1AC1B06}"/>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03C516-D418-5E3E-1E4E-1DF8464338F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BF5B15-0E8A-A82C-6E9C-FCF3FBAAD468}"/>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54B33CA-9490-C8E1-FE4F-06367AF2921F}"/>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86824F-3198-FE44-5A4A-70312048DAF9}"/>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58CD71-6E97-B6A9-11B6-867ED408DEE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9FDAA6-BDE8-D6C3-17CD-F87BFB54F54A}"/>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a:t>Click to add title</a:t>
            </a:r>
          </a:p>
        </p:txBody>
      </p:sp>
      <p:sp>
        <p:nvSpPr>
          <p:cNvPr id="17" name="Content Placeholder 3">
            <a:extLst>
              <a:ext uri="{FF2B5EF4-FFF2-40B4-BE49-F238E27FC236}">
                <a16:creationId xmlns:a16="http://schemas.microsoft.com/office/drawing/2014/main" id="{42A0738D-E9A9-14B7-4739-62E402B0C2DF}"/>
              </a:ext>
            </a:extLst>
          </p:cNvPr>
          <p:cNvSpPr>
            <a:spLocks noGrp="1"/>
          </p:cNvSpPr>
          <p:nvPr>
            <p:ph sz="half" idx="14" hasCustomPrompt="1"/>
          </p:nvPr>
        </p:nvSpPr>
        <p:spPr>
          <a:xfrm>
            <a:off x="834961" y="2032663"/>
            <a:ext cx="4463005"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A766D4CB-8BCE-C6EE-EF57-A8A819EBD366}"/>
              </a:ext>
            </a:extLst>
          </p:cNvPr>
          <p:cNvSpPr>
            <a:spLocks noGrp="1"/>
          </p:cNvSpPr>
          <p:nvPr>
            <p:ph sz="half" idx="13" hasCustomPrompt="1"/>
          </p:nvPr>
        </p:nvSpPr>
        <p:spPr>
          <a:xfrm>
            <a:off x="6141720" y="2032663"/>
            <a:ext cx="5212080"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866756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DD9208B-0FD2-A7E3-5202-0F18392AE4F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4010E2-9C6F-C582-1E3A-F5D43D0FFBBC}"/>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3D2B8AF-94DE-C211-EAE7-0971C111BEAD}"/>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47A2AC-F284-077E-9A14-EB7D1DE6274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E91F1F-5151-2442-2B89-CE0AB1178507}"/>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BD82AC-3C5B-819E-E0FF-157D74B840BC}"/>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299648-2E6E-FA0D-85E4-8884BE34A00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a:t>Click to add title</a:t>
            </a:r>
          </a:p>
        </p:txBody>
      </p:sp>
      <p:sp>
        <p:nvSpPr>
          <p:cNvPr id="17" name="Content Placeholder 3">
            <a:extLst>
              <a:ext uri="{FF2B5EF4-FFF2-40B4-BE49-F238E27FC236}">
                <a16:creationId xmlns:a16="http://schemas.microsoft.com/office/drawing/2014/main" id="{07BD0263-5D42-E696-F170-1F9CF5FF2A74}"/>
              </a:ext>
            </a:extLst>
          </p:cNvPr>
          <p:cNvSpPr>
            <a:spLocks noGrp="1"/>
          </p:cNvSpPr>
          <p:nvPr>
            <p:ph sz="half" idx="15" hasCustomPrompt="1"/>
          </p:nvPr>
        </p:nvSpPr>
        <p:spPr>
          <a:xfrm>
            <a:off x="838199" y="2078963"/>
            <a:ext cx="3435628" cy="4067492"/>
          </a:xfrm>
        </p:spPr>
        <p:txBody>
          <a:bodyPr>
            <a:normAutofit/>
          </a:bodyPr>
          <a:lstStyle>
            <a:lvl1pPr marL="457200" indent="-457200">
              <a:spcBef>
                <a:spcPts val="1000"/>
              </a:spcBef>
              <a:spcAft>
                <a:spcPts val="500"/>
              </a:spcAft>
              <a:buFont typeface="+mj-lt"/>
              <a:buAutoNum type="arabicPeriod"/>
              <a:defRPr sz="1800"/>
            </a:lvl1pPr>
            <a:lvl2pPr marL="914400" indent="-457200">
              <a:spcBef>
                <a:spcPts val="1000"/>
              </a:spcBef>
              <a:spcAft>
                <a:spcPts val="500"/>
              </a:spcAft>
              <a:buFont typeface="+mj-lt"/>
              <a:buAutoNum type="alphaLcPeriod"/>
              <a:defRPr sz="1800"/>
            </a:lvl2pPr>
            <a:lvl3pPr marL="1371600" indent="-457200">
              <a:spcBef>
                <a:spcPts val="1000"/>
              </a:spcBef>
              <a:spcAft>
                <a:spcPts val="500"/>
              </a:spcAft>
              <a:buFont typeface="+mj-lt"/>
              <a:buAutoNum type="arabicParenR"/>
              <a:defRPr sz="1800"/>
            </a:lvl3pPr>
            <a:lvl4pPr marL="1828800" indent="-457200">
              <a:spcBef>
                <a:spcPts val="1000"/>
              </a:spcBef>
              <a:spcAft>
                <a:spcPts val="500"/>
              </a:spcAft>
              <a:buFont typeface="+mj-lt"/>
              <a:buAutoNum type="alphaLcParenR"/>
              <a:defRPr sz="1800"/>
            </a:lvl4pPr>
            <a:lvl5pPr marL="2228850" indent="-457200">
              <a:spcBef>
                <a:spcPts val="1000"/>
              </a:spcBef>
              <a:spcAft>
                <a:spcPts val="500"/>
              </a:spcAft>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1BEE7174-135F-6F9F-11B9-3C3F2F9CDEAA}"/>
              </a:ext>
            </a:extLst>
          </p:cNvPr>
          <p:cNvSpPr>
            <a:spLocks noGrp="1"/>
          </p:cNvSpPr>
          <p:nvPr>
            <p:ph sz="half" idx="14" hasCustomPrompt="1"/>
          </p:nvPr>
        </p:nvSpPr>
        <p:spPr>
          <a:xfrm>
            <a:off x="4965539" y="2087315"/>
            <a:ext cx="6007261" cy="4067492"/>
          </a:xfrm>
        </p:spPr>
        <p:txBody>
          <a:bodyPr>
            <a:normAutofit/>
          </a:bodyPr>
          <a:lstStyle>
            <a:lvl1pPr marL="0" indent="0">
              <a:spcBef>
                <a:spcPts val="1000"/>
              </a:spcBef>
              <a:spcAft>
                <a:spcPts val="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5204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0B3A65-BB60-F2B4-4CF4-19A7C53F188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1DB8D5-B954-BFC9-C8D8-F0491CCBE29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7D69F-27D7-2C68-A17D-3F1399C8BE71}"/>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anchor="b" anchorCtr="0">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7566991" y="-22860"/>
            <a:ext cx="4625008" cy="6903720"/>
          </a:xfrm>
        </p:spPr>
        <p:txBody>
          <a:bodyPr tIns="274320">
            <a:normAutofit/>
          </a:bodyPr>
          <a:lstStyle>
            <a:lvl1pPr marL="0" indent="0" algn="ctr">
              <a:buNone/>
              <a:defRPr sz="2000"/>
            </a:lvl1pPr>
          </a:lstStyle>
          <a:p>
            <a:r>
              <a:rPr lang="en-US"/>
              <a:t>Click icon to add picture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656868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C45A11E-9896-BD8B-8CC6-A79C124D89BC}"/>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86022B-53D6-6CE0-2093-873FC64A5D34}"/>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D4BD8F-684C-A145-3376-9E69B0E5BEE5}"/>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7C1DA9-2A25-EE21-085B-8857DC1AD722}"/>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236BB3-E567-A8A9-5EC2-BCEF79CFCF06}"/>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A87C9F-C765-C63C-951E-70721DDACDC3}"/>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425665-0C9C-3899-9DB9-ED05D91E26E6}"/>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125"/>
            <a:ext cx="10330405" cy="1325563"/>
          </a:xfrm>
        </p:spPr>
        <p:txBody>
          <a:bodyPr anchor="b" anchorCtr="0">
            <a:noAutofit/>
          </a:bodyPr>
          <a:lstStyle>
            <a:lvl1pPr>
              <a:defRPr sz="3600"/>
            </a:lvl1pPr>
          </a:lstStyle>
          <a:p>
            <a:r>
              <a:rPr lang="en-US"/>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137059"/>
            <a:ext cx="2816352" cy="3986246"/>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109014" y="2137059"/>
            <a:ext cx="7059592" cy="3986245"/>
          </a:xfrm>
        </p:spPr>
        <p:txBody>
          <a:bodyPr>
            <a:normAutofit/>
          </a:bodyPr>
          <a:lstStyle>
            <a:lvl1pPr marL="0" indent="0" algn="ctr">
              <a:buNone/>
              <a:defRPr lang="en-US" sz="2000" dirty="0"/>
            </a:lvl1pPr>
          </a:lstStyle>
          <a:p>
            <a:r>
              <a:rPr lang="en-US"/>
              <a:t>Click icon to add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7422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539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2/5/2026</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2/5/2026</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91" r:id="rId22"/>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ax.ny.gov/research/property/assess/tools.htm" TargetMode="External"/><Relationship Id="rId1" Type="http://schemas.openxmlformats.org/officeDocument/2006/relationships/slideLayout" Target="../slideLayouts/slideLayout14.xml"/><Relationship Id="rId4" Type="http://schemas.openxmlformats.org/officeDocument/2006/relationships/hyperlink" Target="https://www.rawpixel.com/search/id+cutting%20docu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5E4165CA-2930-4841-AFB7-DD41E95F2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A9F3B5E6-2EB0-324A-8385-E9EB7416D4D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1154" y="10"/>
            <a:ext cx="12192000" cy="6857990"/>
          </a:xfrm>
          <a:prstGeom prst="rect">
            <a:avLst/>
          </a:prstGeom>
        </p:spPr>
      </p:pic>
      <p:sp>
        <p:nvSpPr>
          <p:cNvPr id="52" name="Rectangle 51">
            <a:extLst>
              <a:ext uri="{FF2B5EF4-FFF2-40B4-BE49-F238E27FC236}">
                <a16:creationId xmlns:a16="http://schemas.microsoft.com/office/drawing/2014/main" id="{D8BE8C52-9C3E-4691-A186-7582BDF4B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 y="696037"/>
            <a:ext cx="12188952" cy="5172500"/>
          </a:xfrm>
          <a:prstGeom prst="rect">
            <a:avLst/>
          </a:prstGeom>
          <a:gradFill>
            <a:gsLst>
              <a:gs pos="42000">
                <a:srgbClr val="000000">
                  <a:alpha val="23000"/>
                </a:srgbClr>
              </a:gs>
              <a:gs pos="0">
                <a:srgbClr val="000000">
                  <a:alpha val="0"/>
                </a:srgbClr>
              </a:gs>
              <a:gs pos="71000">
                <a:srgbClr val="000000">
                  <a:alpha val="24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1872052" y="1784934"/>
            <a:ext cx="9144000" cy="3331128"/>
          </a:xfrm>
        </p:spPr>
        <p:txBody>
          <a:bodyPr vert="horz" lIns="91440" tIns="45720" rIns="91440" bIns="45720" rtlCol="0" anchor="b">
            <a:normAutofit/>
          </a:bodyPr>
          <a:lstStyle/>
          <a:p>
            <a:pPr algn="ctr"/>
            <a:r>
              <a:rPr lang="en-US" sz="5400" i="1" kern="1200" cap="all" baseline="0">
                <a:solidFill>
                  <a:srgbClr val="FFFFFF"/>
                </a:solidFill>
                <a:latin typeface="+mj-lt"/>
                <a:ea typeface="+mj-ea"/>
                <a:cs typeface="+mj-cs"/>
              </a:rPr>
              <a:t>Town of Clarkson</a:t>
            </a:r>
            <a:br>
              <a:rPr lang="en-US" sz="5400" i="1" kern="1200" cap="all" baseline="0">
                <a:solidFill>
                  <a:srgbClr val="FFFFFF"/>
                </a:solidFill>
                <a:latin typeface="+mj-lt"/>
                <a:ea typeface="+mj-ea"/>
                <a:cs typeface="+mj-cs"/>
              </a:rPr>
            </a:br>
            <a:r>
              <a:rPr lang="en-US" sz="5400" i="1" kern="1200" cap="all" baseline="0">
                <a:solidFill>
                  <a:srgbClr val="FFFFFF"/>
                </a:solidFill>
                <a:latin typeface="+mj-lt"/>
                <a:ea typeface="+mj-ea"/>
                <a:cs typeface="+mj-cs"/>
              </a:rPr>
              <a:t> 2026 reassessment</a:t>
            </a:r>
            <a:br>
              <a:rPr lang="en-US" sz="5400" i="1" kern="1200" cap="all" baseline="0">
                <a:solidFill>
                  <a:srgbClr val="FFFFFF"/>
                </a:solidFill>
                <a:latin typeface="+mj-lt"/>
                <a:ea typeface="+mj-ea"/>
                <a:cs typeface="+mj-cs"/>
              </a:rPr>
            </a:br>
            <a:r>
              <a:rPr lang="en-US" sz="2200">
                <a:solidFill>
                  <a:srgbClr val="FFFFFF"/>
                </a:solidFill>
              </a:rPr>
              <a:t>Informational meeting</a:t>
            </a:r>
            <a:br>
              <a:rPr lang="en-US" sz="2200">
                <a:solidFill>
                  <a:srgbClr val="FFFFFF"/>
                </a:solidFill>
              </a:rPr>
            </a:br>
            <a:r>
              <a:rPr lang="en-US" sz="2200">
                <a:solidFill>
                  <a:srgbClr val="FFFFFF"/>
                </a:solidFill>
              </a:rPr>
              <a:t>February 5, 2026</a:t>
            </a:r>
            <a:br>
              <a:rPr lang="en-US" sz="2200">
                <a:solidFill>
                  <a:srgbClr val="FFFFFF"/>
                </a:solidFill>
              </a:rPr>
            </a:br>
            <a:endParaRPr lang="en-US" sz="2200" i="1" kern="1200" cap="all" baseline="0">
              <a:solidFill>
                <a:srgbClr val="FFFFFF"/>
              </a:solidFill>
            </a:endParaRPr>
          </a:p>
        </p:txBody>
      </p:sp>
      <p:graphicFrame>
        <p:nvGraphicFramePr>
          <p:cNvPr id="2" name="Table 1">
            <a:extLst>
              <a:ext uri="{FF2B5EF4-FFF2-40B4-BE49-F238E27FC236}">
                <a16:creationId xmlns:a16="http://schemas.microsoft.com/office/drawing/2014/main" id="{D44F369A-6520-9BBC-DBAA-929C15BD6C16}"/>
              </a:ext>
            </a:extLst>
          </p:cNvPr>
          <p:cNvGraphicFramePr>
            <a:graphicFrameLocks noGrp="1"/>
          </p:cNvGraphicFramePr>
          <p:nvPr>
            <p:extLst>
              <p:ext uri="{D42A27DB-BD31-4B8C-83A1-F6EECF244321}">
                <p14:modId xmlns:p14="http://schemas.microsoft.com/office/powerpoint/2010/main" val="3057463382"/>
              </p:ext>
            </p:extLst>
          </p:nvPr>
        </p:nvGraphicFramePr>
        <p:xfrm>
          <a:off x="2572393" y="6379144"/>
          <a:ext cx="8128000" cy="37084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99789794"/>
                    </a:ext>
                  </a:extLst>
                </a:gridCol>
              </a:tblGrid>
              <a:tr h="370840">
                <a:tc>
                  <a:txBody>
                    <a:bodyPr/>
                    <a:lstStyle/>
                    <a:p>
                      <a:r>
                        <a:rPr lang="en-US"/>
                        <a:t>Meeting Location: Clarkson Town Court Office, 3665 Lake Road, Clarkson, NY 14430</a:t>
                      </a:r>
                    </a:p>
                  </a:txBody>
                  <a:tcPr/>
                </a:tc>
                <a:extLst>
                  <a:ext uri="{0D108BD9-81ED-4DB2-BD59-A6C34878D82A}">
                    <a16:rowId xmlns:a16="http://schemas.microsoft.com/office/drawing/2014/main" val="2477625538"/>
                  </a:ext>
                </a:extLst>
              </a:tr>
            </a:tbl>
          </a:graphicData>
        </a:graphic>
      </p:graphicFrame>
    </p:spTree>
    <p:extLst>
      <p:ext uri="{BB962C8B-B14F-4D97-AF65-F5344CB8AC3E}">
        <p14:creationId xmlns:p14="http://schemas.microsoft.com/office/powerpoint/2010/main" val="30789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1143000" y="5054401"/>
            <a:ext cx="9906000" cy="662829"/>
          </a:xfrm>
          <a:noFill/>
        </p:spPr>
        <p:txBody>
          <a:bodyPr/>
          <a:lstStyle/>
          <a:p>
            <a:pPr algn="ctr"/>
            <a:br>
              <a:rPr lang="en-US"/>
            </a:br>
            <a:br>
              <a:rPr lang="en-US"/>
            </a:br>
            <a:r>
              <a:rPr lang="en-US">
                <a:latin typeface="Aptos ExtraBold" panose="020F0502020204030204" pitchFamily="34" charset="0"/>
              </a:rPr>
              <a:t>change of assessment notices will go out in March</a:t>
            </a:r>
            <a:br>
              <a:rPr lang="en-US">
                <a:latin typeface="Aptos ExtraBold" panose="020F0502020204030204" pitchFamily="34" charset="0"/>
              </a:rPr>
            </a:br>
            <a:br>
              <a:rPr lang="en-US" cap="small">
                <a:latin typeface="Aptos ExtraBold" panose="020F0502020204030204" pitchFamily="34" charset="0"/>
              </a:rPr>
            </a:br>
            <a:r>
              <a:rPr lang="en-US" sz="2000" cap="small">
                <a:latin typeface="Aptos ExtraBold" panose="020F0502020204030204" pitchFamily="34" charset="0"/>
              </a:rPr>
              <a:t>at which time you will be able to schedule an informal meeting with the assessor.</a:t>
            </a:r>
            <a:br>
              <a:rPr lang="en-US" sz="2000" cap="small">
                <a:latin typeface="Aptos ExtraBold" panose="020F0502020204030204" pitchFamily="34" charset="0"/>
              </a:rPr>
            </a:br>
            <a:r>
              <a:rPr lang="en-US" sz="2000" cap="small">
                <a:latin typeface="Aptos ExtraBold" panose="020F0502020204030204" pitchFamily="34" charset="0"/>
              </a:rPr>
              <a:t>The assistant to the assessor Darla Emmerson will schedule your appointment.</a:t>
            </a:r>
            <a:br>
              <a:rPr lang="en-US" sz="2000" cap="small">
                <a:latin typeface="Aptos ExtraBold" panose="020F0502020204030204" pitchFamily="34" charset="0"/>
              </a:rPr>
            </a:br>
            <a:r>
              <a:rPr lang="en-US" sz="2000" cap="small">
                <a:latin typeface="Aptos ExtraBold" panose="020F0502020204030204" pitchFamily="34" charset="0"/>
              </a:rPr>
              <a:t>(585) 637-8683</a:t>
            </a:r>
            <a:br>
              <a:rPr lang="en-US" sz="2000" cap="small">
                <a:latin typeface="Aptos ExtraBold" panose="020F0502020204030204" pitchFamily="34" charset="0"/>
              </a:rPr>
            </a:br>
            <a:br>
              <a:rPr lang="en-US" sz="1800">
                <a:latin typeface="Aptos ExtraBold" panose="020F0502020204030204" pitchFamily="34" charset="0"/>
              </a:rPr>
            </a:br>
            <a:br>
              <a:rPr lang="en-US">
                <a:latin typeface="Aptos ExtraBold" panose="020F0502020204030204" pitchFamily="34" charset="0"/>
              </a:rPr>
            </a:br>
            <a:r>
              <a:rPr lang="en-US" sz="2400">
                <a:latin typeface="Aptos ExtraBold" panose="020F0502020204030204" pitchFamily="34" charset="0"/>
              </a:rPr>
              <a:t>There will be a sales book available to review at the town hall</a:t>
            </a:r>
            <a:br>
              <a:rPr lang="en-US" sz="2400">
                <a:latin typeface="Aptos ExtraBold" panose="020F0502020204030204" pitchFamily="34" charset="0"/>
              </a:rPr>
            </a:br>
            <a:br>
              <a:rPr lang="en-US">
                <a:latin typeface="Aptos ExtraBold" panose="020F0502020204030204" pitchFamily="34" charset="0"/>
              </a:rPr>
            </a:br>
            <a:br>
              <a:rPr lang="en-US">
                <a:latin typeface="Aptos ExtraBold" panose="020F0502020204030204" pitchFamily="34" charset="0"/>
              </a:rPr>
            </a:br>
            <a:r>
              <a:rPr lang="en-US">
                <a:latin typeface="Aptos ExtraBold" panose="020F0502020204030204" pitchFamily="34" charset="0"/>
              </a:rPr>
              <a:t>Q&amp;A SESSIONS</a:t>
            </a:r>
          </a:p>
        </p:txBody>
      </p:sp>
    </p:spTree>
    <p:extLst>
      <p:ext uri="{BB962C8B-B14F-4D97-AF65-F5344CB8AC3E}">
        <p14:creationId xmlns:p14="http://schemas.microsoft.com/office/powerpoint/2010/main" val="72960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052B717E-679E-41A4-B95A-8F7DFAD3F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3">
            <a:extLst>
              <a:ext uri="{FF2B5EF4-FFF2-40B4-BE49-F238E27FC236}">
                <a16:creationId xmlns:a16="http://schemas.microsoft.com/office/drawing/2014/main" id="{0B0EB278-F8C7-43AD-BCE2-A2F4D98C4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
            <a:ext cx="7960944" cy="6859759"/>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3837993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3837993 w 6125882"/>
              <a:gd name="connsiteY4" fmla="*/ 0 h 6857998"/>
              <a:gd name="connsiteX0" fmla="*/ 3244301 w 6125882"/>
              <a:gd name="connsiteY0" fmla="*/ 0 h 6868949"/>
              <a:gd name="connsiteX1" fmla="*/ 6125882 w 6125882"/>
              <a:gd name="connsiteY1" fmla="*/ 10951 h 6868949"/>
              <a:gd name="connsiteX2" fmla="*/ 6125882 w 6125882"/>
              <a:gd name="connsiteY2" fmla="*/ 6868949 h 6868949"/>
              <a:gd name="connsiteX3" fmla="*/ 0 w 6125882"/>
              <a:gd name="connsiteY3" fmla="*/ 6856996 h 6868949"/>
              <a:gd name="connsiteX4" fmla="*/ 3244301 w 6125882"/>
              <a:gd name="connsiteY4" fmla="*/ 0 h 6868949"/>
              <a:gd name="connsiteX0" fmla="*/ 3010169 w 6125882"/>
              <a:gd name="connsiteY0" fmla="*/ 0 h 6868949"/>
              <a:gd name="connsiteX1" fmla="*/ 6125882 w 6125882"/>
              <a:gd name="connsiteY1" fmla="*/ 10951 h 6868949"/>
              <a:gd name="connsiteX2" fmla="*/ 6125882 w 6125882"/>
              <a:gd name="connsiteY2" fmla="*/ 6868949 h 6868949"/>
              <a:gd name="connsiteX3" fmla="*/ 0 w 6125882"/>
              <a:gd name="connsiteY3" fmla="*/ 6856996 h 6868949"/>
              <a:gd name="connsiteX4" fmla="*/ 3010169 w 6125882"/>
              <a:gd name="connsiteY4" fmla="*/ 0 h 6868949"/>
              <a:gd name="connsiteX0" fmla="*/ 2951635 w 6067348"/>
              <a:gd name="connsiteY0" fmla="*/ 0 h 6868949"/>
              <a:gd name="connsiteX1" fmla="*/ 6067348 w 6067348"/>
              <a:gd name="connsiteY1" fmla="*/ 10951 h 6868949"/>
              <a:gd name="connsiteX2" fmla="*/ 6067348 w 6067348"/>
              <a:gd name="connsiteY2" fmla="*/ 6868949 h 6868949"/>
              <a:gd name="connsiteX3" fmla="*/ 0 w 6067348"/>
              <a:gd name="connsiteY3" fmla="*/ 6867946 h 6868949"/>
              <a:gd name="connsiteX4" fmla="*/ 2951635 w 6067348"/>
              <a:gd name="connsiteY4" fmla="*/ 0 h 6868949"/>
              <a:gd name="connsiteX0" fmla="*/ 2762929 w 6067348"/>
              <a:gd name="connsiteY0" fmla="*/ 0 h 6859759"/>
              <a:gd name="connsiteX1" fmla="*/ 6067348 w 6067348"/>
              <a:gd name="connsiteY1" fmla="*/ 1761 h 6859759"/>
              <a:gd name="connsiteX2" fmla="*/ 6067348 w 6067348"/>
              <a:gd name="connsiteY2" fmla="*/ 6859759 h 6859759"/>
              <a:gd name="connsiteX3" fmla="*/ 0 w 6067348"/>
              <a:gd name="connsiteY3" fmla="*/ 6858756 h 6859759"/>
              <a:gd name="connsiteX4" fmla="*/ 2762929 w 6067348"/>
              <a:gd name="connsiteY4" fmla="*/ 0 h 6859759"/>
              <a:gd name="connsiteX0" fmla="*/ 2675315 w 6067348"/>
              <a:gd name="connsiteY0" fmla="*/ 0 h 6859759"/>
              <a:gd name="connsiteX1" fmla="*/ 6067348 w 6067348"/>
              <a:gd name="connsiteY1" fmla="*/ 1761 h 6859759"/>
              <a:gd name="connsiteX2" fmla="*/ 6067348 w 6067348"/>
              <a:gd name="connsiteY2" fmla="*/ 6859759 h 6859759"/>
              <a:gd name="connsiteX3" fmla="*/ 0 w 6067348"/>
              <a:gd name="connsiteY3" fmla="*/ 6858756 h 6859759"/>
              <a:gd name="connsiteX4" fmla="*/ 2675315 w 6067348"/>
              <a:gd name="connsiteY4" fmla="*/ 0 h 6859759"/>
              <a:gd name="connsiteX0" fmla="*/ 2446171 w 5838204"/>
              <a:gd name="connsiteY0" fmla="*/ 0 h 6859759"/>
              <a:gd name="connsiteX1" fmla="*/ 5838204 w 5838204"/>
              <a:gd name="connsiteY1" fmla="*/ 1761 h 6859759"/>
              <a:gd name="connsiteX2" fmla="*/ 5838204 w 5838204"/>
              <a:gd name="connsiteY2" fmla="*/ 6859759 h 6859759"/>
              <a:gd name="connsiteX3" fmla="*/ 0 w 5838204"/>
              <a:gd name="connsiteY3" fmla="*/ 6858756 h 6859759"/>
              <a:gd name="connsiteX4" fmla="*/ 2446171 w 5838204"/>
              <a:gd name="connsiteY4" fmla="*/ 0 h 6859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204" h="6859759">
                <a:moveTo>
                  <a:pt x="2446171" y="0"/>
                </a:moveTo>
                <a:lnTo>
                  <a:pt x="5838204" y="1761"/>
                </a:lnTo>
                <a:lnTo>
                  <a:pt x="5838204" y="6859759"/>
                </a:lnTo>
                <a:lnTo>
                  <a:pt x="0" y="6858756"/>
                </a:lnTo>
                <a:lnTo>
                  <a:pt x="244617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56DFB1-89D8-0694-F390-4DED10DCF85F}"/>
              </a:ext>
            </a:extLst>
          </p:cNvPr>
          <p:cNvSpPr>
            <a:spLocks noGrp="1"/>
          </p:cNvSpPr>
          <p:nvPr>
            <p:ph type="ctrTitle"/>
          </p:nvPr>
        </p:nvSpPr>
        <p:spPr>
          <a:xfrm>
            <a:off x="348575" y="541964"/>
            <a:ext cx="8728144" cy="2573623"/>
          </a:xfrm>
        </p:spPr>
        <p:txBody>
          <a:bodyPr vert="horz" lIns="91440" tIns="45720" rIns="91440" bIns="45720" rtlCol="0" anchor="b">
            <a:normAutofit/>
          </a:bodyPr>
          <a:lstStyle/>
          <a:p>
            <a:pPr algn="l"/>
            <a:r>
              <a:rPr lang="en-US" sz="2200"/>
              <a:t>                                          </a:t>
            </a:r>
            <a:r>
              <a:rPr lang="en-US" sz="4000"/>
              <a:t>Resources:</a:t>
            </a:r>
            <a:br>
              <a:rPr lang="en-US" sz="2200"/>
            </a:br>
            <a:r>
              <a:rPr lang="en-US" sz="2200">
                <a:hlinkClick r:id="rId2"/>
              </a:rPr>
              <a:t>www.tax.ny.gov/research/property/assess/tools.htm</a:t>
            </a:r>
            <a:br>
              <a:rPr lang="en-US" sz="2200"/>
            </a:br>
            <a:r>
              <a:rPr lang="en-US" sz="2200"/>
              <a:t>Fair assessments: a guide for property owners</a:t>
            </a:r>
            <a:br>
              <a:rPr lang="en-US" sz="2200"/>
            </a:br>
            <a:r>
              <a:rPr lang="en-US" sz="2200"/>
              <a:t>reassessments: questions and answers</a:t>
            </a:r>
            <a:br>
              <a:rPr lang="en-US" sz="2200"/>
            </a:br>
            <a:r>
              <a:rPr lang="en-US" sz="2200"/>
              <a:t>how estimates of market value are determined for residential properties</a:t>
            </a:r>
            <a:br>
              <a:rPr lang="en-US" sz="2200"/>
            </a:br>
            <a:endParaRPr lang="en-US" sz="2200"/>
          </a:p>
        </p:txBody>
      </p:sp>
      <p:cxnSp>
        <p:nvCxnSpPr>
          <p:cNvPr id="82" name="Straight Connector 81">
            <a:extLst>
              <a:ext uri="{FF2B5EF4-FFF2-40B4-BE49-F238E27FC236}">
                <a16:creationId xmlns:a16="http://schemas.microsoft.com/office/drawing/2014/main" id="{50A7A0AD-25ED-4137-AA04-A0E36CAA8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1187" y="10631"/>
            <a:ext cx="876073" cy="68580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186F20B-6445-4368-B022-F9EABF1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307961" y="640726"/>
            <a:ext cx="2884039" cy="621727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9F97BBF-9EBF-4BEE-B39C-E6C666941D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4086" y="0"/>
            <a:ext cx="2757914" cy="142520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9" name="Picture Placeholder 8">
            <a:extLst>
              <a:ext uri="{FF2B5EF4-FFF2-40B4-BE49-F238E27FC236}">
                <a16:creationId xmlns:a16="http://schemas.microsoft.com/office/drawing/2014/main" id="{EE9673D2-3378-1ADD-3F10-C70C62F1363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5026" r="1" b="15052"/>
          <a:stretch>
            <a:fillRect/>
          </a:stretch>
        </p:blipFill>
        <p:spPr>
          <a:xfrm>
            <a:off x="6521187" y="3187029"/>
            <a:ext cx="5562600" cy="3129007"/>
          </a:xfrm>
          <a:prstGeom prst="rect">
            <a:avLst/>
          </a:prstGeom>
        </p:spPr>
      </p:pic>
    </p:spTree>
    <p:extLst>
      <p:ext uri="{BB962C8B-B14F-4D97-AF65-F5344CB8AC3E}">
        <p14:creationId xmlns:p14="http://schemas.microsoft.com/office/powerpoint/2010/main" val="14160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5" descr="Close-up of a bridge with wires">
            <a:extLst>
              <a:ext uri="{FF2B5EF4-FFF2-40B4-BE49-F238E27FC236}">
                <a16:creationId xmlns:a16="http://schemas.microsoft.com/office/drawing/2014/main" id="{E461669C-A7BA-D639-22CB-B5FBBE698B3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 r="20"/>
          <a:stretch/>
        </p:blipFill>
        <p:spPr>
          <a:noFill/>
        </p:spPr>
      </p:pic>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anchor="b"/>
          <a:lstStyle/>
          <a:p>
            <a:r>
              <a:rPr lang="en-US"/>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noFill/>
        </p:spPr>
        <p:txBody>
          <a:bodyPr anchor="t">
            <a:normAutofit/>
          </a:bodyPr>
          <a:lstStyle/>
          <a:p>
            <a:r>
              <a:rPr lang="en-US"/>
              <a:t>Tammy Baker, IAO, Professional Assessor</a:t>
            </a:r>
          </a:p>
          <a:p>
            <a:r>
              <a:rPr lang="en-US"/>
              <a:t>Assessors Office (585) 637-8683 </a:t>
            </a:r>
          </a:p>
          <a:p>
            <a:r>
              <a:rPr lang="en-US"/>
              <a:t>Department of Taxation and Finance Office of Real Property Liaisons: Leslie Burger and Jennifer Lis</a:t>
            </a:r>
          </a:p>
        </p:txBody>
      </p:sp>
    </p:spTree>
    <p:extLst>
      <p:ext uri="{BB962C8B-B14F-4D97-AF65-F5344CB8AC3E}">
        <p14:creationId xmlns:p14="http://schemas.microsoft.com/office/powerpoint/2010/main" val="121080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r>
              <a:rPr lang="en-US"/>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noFill/>
        </p:spPr>
        <p:txBody>
          <a:bodyPr anchor="ctr">
            <a:normAutofit/>
          </a:bodyPr>
          <a:lstStyle/>
          <a:p>
            <a:pPr>
              <a:lnSpc>
                <a:spcPct val="100000"/>
              </a:lnSpc>
              <a:spcBef>
                <a:spcPts val="0"/>
              </a:spcBef>
            </a:pPr>
            <a:r>
              <a:rPr lang="en-US"/>
              <a:t>Introduction:  Tammy J. Baker, IAO</a:t>
            </a:r>
          </a:p>
          <a:p>
            <a:pPr>
              <a:lnSpc>
                <a:spcPct val="100000"/>
              </a:lnSpc>
              <a:spcBef>
                <a:spcPts val="0"/>
              </a:spcBef>
            </a:pPr>
            <a:r>
              <a:rPr lang="en-US"/>
              <a:t>                       Professional Assessor</a:t>
            </a:r>
          </a:p>
          <a:p>
            <a:r>
              <a:rPr lang="en-US"/>
              <a:t>I have with me Leslie Burger and Jennifer Lis, Department of Finance and Taxation, Office of Real Property Services, Liaisons </a:t>
            </a:r>
          </a:p>
          <a:p>
            <a:endParaRPr lang="en-US"/>
          </a:p>
        </p:txBody>
      </p:sp>
      <p:pic>
        <p:nvPicPr>
          <p:cNvPr id="9" name="Picture Placeholder 8">
            <a:extLst>
              <a:ext uri="{FF2B5EF4-FFF2-40B4-BE49-F238E27FC236}">
                <a16:creationId xmlns:a16="http://schemas.microsoft.com/office/drawing/2014/main" id="{E32271B7-B1E0-B474-D6FF-C324D30DF209}"/>
              </a:ext>
            </a:extLst>
          </p:cNvPr>
          <p:cNvPicPr>
            <a:picLocks noGrp="1" noChangeAspect="1"/>
          </p:cNvPicPr>
          <p:nvPr>
            <p:ph type="pic" sz="quarter" idx="13"/>
          </p:nvPr>
        </p:nvPicPr>
        <p:blipFill>
          <a:blip r:embed="rId3"/>
          <a:srcRect t="19" b="19"/>
          <a:stretch>
            <a:fillRect/>
          </a:stretch>
        </p:blipFill>
        <p:spPr>
          <a:prstGeom prst="rect">
            <a:avLst/>
          </a:prstGeom>
        </p:spPr>
      </p:pic>
    </p:spTree>
    <p:extLst>
      <p:ext uri="{BB962C8B-B14F-4D97-AF65-F5344CB8AC3E}">
        <p14:creationId xmlns:p14="http://schemas.microsoft.com/office/powerpoint/2010/main" val="103835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1524000" y="301753"/>
            <a:ext cx="9144000" cy="4279391"/>
          </a:xfrm>
          <a:noFill/>
        </p:spPr>
        <p:txBody>
          <a:bodyPr anchor="b"/>
          <a:lstStyle/>
          <a:p>
            <a:br>
              <a:rPr lang="en-US" sz="4000"/>
            </a:br>
            <a:br>
              <a:rPr lang="en-US" sz="4000"/>
            </a:br>
            <a:br>
              <a:rPr lang="en-US" sz="4000"/>
            </a:br>
            <a:br>
              <a:rPr lang="en-US" sz="4000"/>
            </a:br>
            <a:br>
              <a:rPr lang="en-US" sz="4000"/>
            </a:br>
            <a:br>
              <a:rPr lang="en-US" sz="4000"/>
            </a:br>
            <a:r>
              <a:rPr lang="en-US" sz="4000"/>
              <a:t>The main purpose for a reassessment</a:t>
            </a:r>
            <a:br>
              <a:rPr lang="en-US" sz="4000"/>
            </a:br>
            <a:r>
              <a:rPr lang="en-US" sz="4000"/>
              <a:t> </a:t>
            </a:r>
            <a:br>
              <a:rPr lang="en-US" sz="4000"/>
            </a:br>
            <a:r>
              <a:rPr lang="en-US" sz="2800"/>
              <a:t>to establish and maintain equitable property assessments – ensure fair and uniform assessments of all real property</a:t>
            </a:r>
            <a:br>
              <a:rPr lang="en-US" sz="2800"/>
            </a:br>
            <a:br>
              <a:rPr lang="en-US" sz="2800"/>
            </a:br>
            <a:r>
              <a:rPr lang="en-US" sz="2800"/>
              <a:t> </a:t>
            </a:r>
          </a:p>
        </p:txBody>
      </p:sp>
      <p:pic>
        <p:nvPicPr>
          <p:cNvPr id="17" name="Picture Placeholder 16" descr="A city with tall buildings">
            <a:extLst>
              <a:ext uri="{FF2B5EF4-FFF2-40B4-BE49-F238E27FC236}">
                <a16:creationId xmlns:a16="http://schemas.microsoft.com/office/drawing/2014/main" id="{4D6EE8D1-247A-B95F-BD1A-A2D76964CF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 r="13"/>
          <a:stretch/>
        </p:blipFill>
        <p:spPr/>
      </p:pic>
    </p:spTree>
    <p:extLst>
      <p:ext uri="{BB962C8B-B14F-4D97-AF65-F5344CB8AC3E}">
        <p14:creationId xmlns:p14="http://schemas.microsoft.com/office/powerpoint/2010/main" val="82108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1215072" y="528320"/>
            <a:ext cx="5028566" cy="1894972"/>
          </a:xfrm>
          <a:noFill/>
        </p:spPr>
        <p:txBody>
          <a:bodyPr>
            <a:noAutofit/>
          </a:bodyPr>
          <a:lstStyle/>
          <a:p>
            <a:r>
              <a:rPr lang="en-US"/>
              <a:t>What a reassessment does</a:t>
            </a:r>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585216" y="2651760"/>
            <a:ext cx="8028432" cy="3271204"/>
          </a:xfrm>
          <a:noFill/>
        </p:spPr>
        <p:txBody>
          <a:bodyPr anchor="t"/>
          <a:lstStyle/>
          <a:p>
            <a:r>
              <a:rPr lang="en-US"/>
              <a:t>Produces equity by eliminating unfair assessments.</a:t>
            </a:r>
          </a:p>
          <a:p>
            <a:pPr marL="285750" indent="-285750">
              <a:buFont typeface="Arial" panose="020B0604020202020204" pitchFamily="34" charset="0"/>
              <a:buChar char="•"/>
            </a:pPr>
            <a:r>
              <a:rPr lang="en-US"/>
              <a:t>     </a:t>
            </a:r>
            <a:r>
              <a:rPr lang="en-US" sz="1600"/>
              <a:t>Properties are assessed at a uniform percentage of value</a:t>
            </a:r>
          </a:p>
          <a:p>
            <a:r>
              <a:rPr lang="en-US"/>
              <a:t>Distribute the tax burden fairly within a taxing jurisdiction.</a:t>
            </a:r>
          </a:p>
          <a:p>
            <a:pPr marL="285750" indent="-285750">
              <a:buFont typeface="Arial" panose="020B0604020202020204" pitchFamily="34" charset="0"/>
              <a:buChar char="•"/>
            </a:pPr>
            <a:r>
              <a:rPr lang="en-US"/>
              <a:t>   </a:t>
            </a:r>
            <a:r>
              <a:rPr lang="en-US" sz="1600"/>
              <a:t>Properties with similar values pay similar taxes within each taxing jurisdiction.</a:t>
            </a:r>
          </a:p>
          <a:p>
            <a:pPr>
              <a:spcBef>
                <a:spcPts val="0"/>
              </a:spcBef>
            </a:pPr>
            <a:r>
              <a:rPr lang="en-US" sz="1600"/>
              <a:t>   </a:t>
            </a:r>
          </a:p>
          <a:p>
            <a:pPr marL="285750" indent="-285750">
              <a:spcBef>
                <a:spcPts val="0"/>
              </a:spcBef>
              <a:buFont typeface="Arial" panose="020B0604020202020204" pitchFamily="34" charset="0"/>
              <a:buChar char="•"/>
            </a:pPr>
            <a:r>
              <a:rPr lang="en-US" sz="1600"/>
              <a:t>    Property owners pay their fair share of the tax levies set by the Town, County, </a:t>
            </a:r>
          </a:p>
          <a:p>
            <a:pPr>
              <a:spcBef>
                <a:spcPts val="0"/>
              </a:spcBef>
            </a:pPr>
            <a:r>
              <a:rPr lang="en-US" sz="1600"/>
              <a:t>          Fire District and School district</a:t>
            </a:r>
          </a:p>
          <a:p>
            <a:pPr>
              <a:spcBef>
                <a:spcPts val="0"/>
              </a:spcBef>
            </a:pPr>
            <a:endParaRPr lang="en-US" sz="1600"/>
          </a:p>
          <a:p>
            <a:pPr>
              <a:spcBef>
                <a:spcPts val="0"/>
              </a:spcBef>
            </a:pPr>
            <a:r>
              <a:rPr lang="en-US" sz="1600"/>
              <a:t>Provides defensible data and assessments. </a:t>
            </a:r>
            <a:endParaRPr lang="en-US"/>
          </a:p>
          <a:p>
            <a:r>
              <a:rPr lang="en-US" sz="1600"/>
              <a:t>     </a:t>
            </a:r>
          </a:p>
        </p:txBody>
      </p:sp>
      <p:pic>
        <p:nvPicPr>
          <p:cNvPr id="43" name="Picture Placeholder 42" descr="A plane flying over a city">
            <a:extLst>
              <a:ext uri="{FF2B5EF4-FFF2-40B4-BE49-F238E27FC236}">
                <a16:creationId xmlns:a16="http://schemas.microsoft.com/office/drawing/2014/main" id="{9100BC91-12A3-DE75-3F38-9C17D39DC5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9" r="39"/>
          <a:stretch/>
        </p:blipFill>
        <p:spPr/>
      </p:pic>
    </p:spTree>
    <p:extLst>
      <p:ext uri="{BB962C8B-B14F-4D97-AF65-F5344CB8AC3E}">
        <p14:creationId xmlns:p14="http://schemas.microsoft.com/office/powerpoint/2010/main" val="424203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noFill/>
        </p:spPr>
        <p:txBody>
          <a:bodyPr/>
          <a:lstStyle/>
          <a:p>
            <a:r>
              <a:rPr lang="en-US"/>
              <a:t>What a reassessment does not do</a:t>
            </a:r>
          </a:p>
        </p:txBody>
      </p:sp>
      <p:pic>
        <p:nvPicPr>
          <p:cNvPr id="24" name="Picture Placeholder 7" descr="Looking up view of tall building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noFill/>
        </p:spPr>
        <p:txBody>
          <a:bodyPr vert="horz" lIns="91440" tIns="45720" rIns="91440" bIns="45720" rtlCol="0" anchor="t">
            <a:normAutofit/>
          </a:bodyPr>
          <a:lstStyle/>
          <a:p>
            <a:r>
              <a:rPr lang="en-US"/>
              <a:t>Reassessments do NOT generate additional tax revenue.</a:t>
            </a:r>
          </a:p>
          <a:p>
            <a:r>
              <a:rPr lang="en-US"/>
              <a:t>Tax levies are set by the County Legislature, Town Board, School Boards (The Town of Clarkson has 4 different School Districts – Brockport, Hilton, Holley and Kendall) and Fire Districts (There are 3 different fire districts, Clarkson/Brockport, Hamlin Morton Walker and Hilton-Parma)</a:t>
            </a:r>
          </a:p>
        </p:txBody>
      </p:sp>
    </p:spTree>
    <p:extLst>
      <p:ext uri="{BB962C8B-B14F-4D97-AF65-F5344CB8AC3E}">
        <p14:creationId xmlns:p14="http://schemas.microsoft.com/office/powerpoint/2010/main" val="366667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noFill/>
        </p:spPr>
        <p:txBody>
          <a:bodyPr/>
          <a:lstStyle/>
          <a:p>
            <a:r>
              <a:rPr lang="en-US"/>
              <a:t>What does it mean when the equalization rate decreases?</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noFill/>
        </p:spPr>
        <p:txBody>
          <a:bodyPr vert="horz" lIns="91440" tIns="45720" rIns="91440" bIns="45720" rtlCol="0" anchor="t">
            <a:normAutofit/>
          </a:bodyPr>
          <a:lstStyle/>
          <a:p>
            <a:r>
              <a:rPr lang="en-US"/>
              <a:t>A falling equalization rate means that market values are rising faster than the assessed value. This is applied to Residential properties, vacant land and commercial properties.</a:t>
            </a:r>
          </a:p>
          <a:p>
            <a:r>
              <a:rPr lang="en-US"/>
              <a:t>The amount of an owner’s exemption is reduced by the decrease in the equalization rate. This includes the STAR Exemption and The STAR Credit. </a:t>
            </a:r>
          </a:p>
          <a:p>
            <a:r>
              <a:rPr lang="en-US"/>
              <a:t>Keeping assessments up-to-date can result in consistent equalization rates each year and ensure owners receive the full value of their exemptions. It also helps with special franchise values and Utility values, which are established by the state. Another reasoning is that it helps defend commercial valuation.</a:t>
            </a:r>
          </a:p>
        </p:txBody>
      </p:sp>
      <p:pic>
        <p:nvPicPr>
          <p:cNvPr id="20" name="Picture Placeholder 19" descr="City lights at night">
            <a:extLst>
              <a:ext uri="{FF2B5EF4-FFF2-40B4-BE49-F238E27FC236}">
                <a16:creationId xmlns:a16="http://schemas.microsoft.com/office/drawing/2014/main" id="{E5D7764F-CE06-1A00-3555-ACAE6ACDFE1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2" b="52"/>
          <a:stretch/>
        </p:blipFill>
        <p:spPr/>
      </p:pic>
    </p:spTree>
    <p:extLst>
      <p:ext uri="{BB962C8B-B14F-4D97-AF65-F5344CB8AC3E}">
        <p14:creationId xmlns:p14="http://schemas.microsoft.com/office/powerpoint/2010/main" val="273724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1524000" y="685800"/>
            <a:ext cx="9144000" cy="1793449"/>
          </a:xfrm>
          <a:noFill/>
        </p:spPr>
        <p:txBody>
          <a:bodyPr/>
          <a:lstStyle/>
          <a:p>
            <a:r>
              <a:rPr lang="en-US"/>
              <a:t>The down side of not staying at 100% equalization rate</a:t>
            </a:r>
          </a:p>
        </p:txBody>
      </p:sp>
      <p:sp>
        <p:nvSpPr>
          <p:cNvPr id="3" name="Subtitle 2">
            <a:extLst>
              <a:ext uri="{FF2B5EF4-FFF2-40B4-BE49-F238E27FC236}">
                <a16:creationId xmlns:a16="http://schemas.microsoft.com/office/drawing/2014/main" id="{FEECEBD4-35BF-26BB-D438-DA43EBD5EE89}"/>
              </a:ext>
            </a:extLst>
          </p:cNvPr>
          <p:cNvSpPr>
            <a:spLocks noGrp="1"/>
          </p:cNvSpPr>
          <p:nvPr>
            <p:ph type="subTitle" idx="1"/>
          </p:nvPr>
        </p:nvSpPr>
        <p:spPr>
          <a:xfrm>
            <a:off x="1524000" y="2390412"/>
            <a:ext cx="9144000" cy="478900"/>
          </a:xfrm>
          <a:noFill/>
        </p:spPr>
        <p:txBody>
          <a:bodyPr/>
          <a:lstStyle/>
          <a:p>
            <a:r>
              <a:rPr lang="en-US"/>
              <a:t>Impacts on Exemptions</a:t>
            </a:r>
          </a:p>
          <a:p>
            <a:endParaRPr lang="en-US"/>
          </a:p>
        </p:txBody>
      </p:sp>
      <p:graphicFrame>
        <p:nvGraphicFramePr>
          <p:cNvPr id="15" name="Table 14">
            <a:extLst>
              <a:ext uri="{FF2B5EF4-FFF2-40B4-BE49-F238E27FC236}">
                <a16:creationId xmlns:a16="http://schemas.microsoft.com/office/drawing/2014/main" id="{3261097D-3210-585B-9F12-27A870ADE3FD}"/>
              </a:ext>
            </a:extLst>
          </p:cNvPr>
          <p:cNvGraphicFramePr>
            <a:graphicFrameLocks noGrp="1"/>
          </p:cNvGraphicFramePr>
          <p:nvPr>
            <p:extLst>
              <p:ext uri="{D42A27DB-BD31-4B8C-83A1-F6EECF244321}">
                <p14:modId xmlns:p14="http://schemas.microsoft.com/office/powerpoint/2010/main" val="1199365028"/>
              </p:ext>
            </p:extLst>
          </p:nvPr>
        </p:nvGraphicFramePr>
        <p:xfrm>
          <a:off x="384048" y="2773064"/>
          <a:ext cx="13030199" cy="3870960"/>
        </p:xfrm>
        <a:graphic>
          <a:graphicData uri="http://schemas.openxmlformats.org/drawingml/2006/table">
            <a:tbl>
              <a:tblPr firstRow="1" bandRow="1">
                <a:tableStyleId>{9DCAF9ED-07DC-4A11-8D7F-57B35C25682E}</a:tableStyleId>
              </a:tblPr>
              <a:tblGrid>
                <a:gridCol w="5212080">
                  <a:extLst>
                    <a:ext uri="{9D8B030D-6E8A-4147-A177-3AD203B41FA5}">
                      <a16:colId xmlns:a16="http://schemas.microsoft.com/office/drawing/2014/main" val="3008070912"/>
                    </a:ext>
                  </a:extLst>
                </a:gridCol>
                <a:gridCol w="1728216">
                  <a:extLst>
                    <a:ext uri="{9D8B030D-6E8A-4147-A177-3AD203B41FA5}">
                      <a16:colId xmlns:a16="http://schemas.microsoft.com/office/drawing/2014/main" val="3740742622"/>
                    </a:ext>
                  </a:extLst>
                </a:gridCol>
                <a:gridCol w="1832457">
                  <a:extLst>
                    <a:ext uri="{9D8B030D-6E8A-4147-A177-3AD203B41FA5}">
                      <a16:colId xmlns:a16="http://schemas.microsoft.com/office/drawing/2014/main" val="3588333920"/>
                    </a:ext>
                  </a:extLst>
                </a:gridCol>
                <a:gridCol w="2128723">
                  <a:extLst>
                    <a:ext uri="{9D8B030D-6E8A-4147-A177-3AD203B41FA5}">
                      <a16:colId xmlns:a16="http://schemas.microsoft.com/office/drawing/2014/main" val="1241550190"/>
                    </a:ext>
                  </a:extLst>
                </a:gridCol>
                <a:gridCol w="2128723">
                  <a:extLst>
                    <a:ext uri="{9D8B030D-6E8A-4147-A177-3AD203B41FA5}">
                      <a16:colId xmlns:a16="http://schemas.microsoft.com/office/drawing/2014/main" val="1270391191"/>
                    </a:ext>
                  </a:extLst>
                </a:gridCol>
              </a:tblGrid>
              <a:tr h="336168">
                <a:tc>
                  <a:txBody>
                    <a:bodyPr/>
                    <a:lstStyle/>
                    <a:p>
                      <a:r>
                        <a:rPr lang="en-US"/>
                        <a:t>STAR EXEMPTION</a:t>
                      </a:r>
                    </a:p>
                  </a:txBody>
                  <a:tcPr/>
                </a:tc>
                <a:tc>
                  <a:txBody>
                    <a:bodyPr/>
                    <a:lstStyle/>
                    <a:p>
                      <a:r>
                        <a:rPr lang="en-US"/>
                        <a:t>BASIC</a:t>
                      </a:r>
                    </a:p>
                  </a:txBody>
                  <a:tcPr/>
                </a:tc>
                <a:tc>
                  <a:txBody>
                    <a:bodyPr/>
                    <a:lstStyle/>
                    <a:p>
                      <a:r>
                        <a:rPr lang="en-US"/>
                        <a:t>ENHANCED</a:t>
                      </a:r>
                    </a:p>
                  </a:txBody>
                  <a:tcPr/>
                </a:tc>
                <a:tc>
                  <a:txBody>
                    <a:bodyPr/>
                    <a:lstStyle/>
                    <a:p>
                      <a:r>
                        <a:rPr lang="en-US"/>
                        <a:t>WAR TIME VETERANS EXEMPTION</a:t>
                      </a:r>
                    </a:p>
                  </a:txBody>
                  <a:tcPr/>
                </a:tc>
                <a:tc>
                  <a:txBody>
                    <a:bodyPr/>
                    <a:lstStyle/>
                    <a:p>
                      <a:r>
                        <a:rPr lang="en-US"/>
                        <a:t>COMBAT VETERANS EXEMPTION</a:t>
                      </a:r>
                    </a:p>
                  </a:txBody>
                  <a:tcPr/>
                </a:tc>
                <a:extLst>
                  <a:ext uri="{0D108BD9-81ED-4DB2-BD59-A6C34878D82A}">
                    <a16:rowId xmlns:a16="http://schemas.microsoft.com/office/drawing/2014/main" val="4029603925"/>
                  </a:ext>
                </a:extLst>
              </a:tr>
              <a:tr h="370840">
                <a:tc>
                  <a:txBody>
                    <a:bodyPr/>
                    <a:lstStyle/>
                    <a:p>
                      <a:r>
                        <a:rPr lang="en-US"/>
                        <a:t>Was</a:t>
                      </a:r>
                    </a:p>
                  </a:txBody>
                  <a:tcPr/>
                </a:tc>
                <a:tc>
                  <a:txBody>
                    <a:bodyPr/>
                    <a:lstStyle/>
                    <a:p>
                      <a:r>
                        <a:rPr lang="en-US"/>
                        <a:t>$ 28,800</a:t>
                      </a:r>
                    </a:p>
                  </a:txBody>
                  <a:tcPr/>
                </a:tc>
                <a:tc>
                  <a:txBody>
                    <a:bodyPr/>
                    <a:lstStyle/>
                    <a:p>
                      <a:r>
                        <a:rPr lang="en-US"/>
                        <a:t>$ 82,660</a:t>
                      </a:r>
                    </a:p>
                  </a:txBody>
                  <a:tcPr/>
                </a:tc>
                <a:tc>
                  <a:txBody>
                    <a:bodyPr/>
                    <a:lstStyle/>
                    <a:p>
                      <a:r>
                        <a:rPr lang="en-US"/>
                        <a:t>$ 34,560</a:t>
                      </a:r>
                    </a:p>
                  </a:txBody>
                  <a:tcPr/>
                </a:tc>
                <a:tc>
                  <a:txBody>
                    <a:bodyPr/>
                    <a:lstStyle/>
                    <a:p>
                      <a:r>
                        <a:rPr lang="en-US"/>
                        <a:t>$ 23,040</a:t>
                      </a:r>
                    </a:p>
                  </a:txBody>
                  <a:tcPr/>
                </a:tc>
                <a:extLst>
                  <a:ext uri="{0D108BD9-81ED-4DB2-BD59-A6C34878D82A}">
                    <a16:rowId xmlns:a16="http://schemas.microsoft.com/office/drawing/2014/main" val="1437024872"/>
                  </a:ext>
                </a:extLst>
              </a:tr>
              <a:tr h="370840">
                <a:tc>
                  <a:txBody>
                    <a:bodyPr/>
                    <a:lstStyle/>
                    <a:p>
                      <a:r>
                        <a:rPr lang="en-US"/>
                        <a:t>Will go to 84%</a:t>
                      </a:r>
                    </a:p>
                  </a:txBody>
                  <a:tcPr/>
                </a:tc>
                <a:tc>
                  <a:txBody>
                    <a:bodyPr/>
                    <a:lstStyle/>
                    <a:p>
                      <a:r>
                        <a:rPr lang="en-US"/>
                        <a:t>$ 25,200</a:t>
                      </a:r>
                    </a:p>
                  </a:txBody>
                  <a:tcPr/>
                </a:tc>
                <a:tc>
                  <a:txBody>
                    <a:bodyPr/>
                    <a:lstStyle/>
                    <a:p>
                      <a:r>
                        <a:rPr lang="en-US"/>
                        <a:t>$ 74,340</a:t>
                      </a:r>
                    </a:p>
                  </a:txBody>
                  <a:tcPr/>
                </a:tc>
                <a:tc>
                  <a:txBody>
                    <a:bodyPr/>
                    <a:lstStyle/>
                    <a:p>
                      <a:r>
                        <a:rPr lang="en-US"/>
                        <a:t>$ 30,240</a:t>
                      </a:r>
                    </a:p>
                  </a:txBody>
                  <a:tcPr/>
                </a:tc>
                <a:tc>
                  <a:txBody>
                    <a:bodyPr/>
                    <a:lstStyle/>
                    <a:p>
                      <a:r>
                        <a:rPr lang="en-US"/>
                        <a:t>$ 20,160</a:t>
                      </a:r>
                    </a:p>
                  </a:txBody>
                  <a:tcPr/>
                </a:tc>
                <a:extLst>
                  <a:ext uri="{0D108BD9-81ED-4DB2-BD59-A6C34878D82A}">
                    <a16:rowId xmlns:a16="http://schemas.microsoft.com/office/drawing/2014/main" val="1967204157"/>
                  </a:ext>
                </a:extLst>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94705577"/>
                  </a:ext>
                </a:extLst>
              </a:tr>
              <a:tr h="370840">
                <a:tc>
                  <a:txBody>
                    <a:bodyPr/>
                    <a:lstStyle/>
                    <a:p>
                      <a:r>
                        <a:rPr lang="en-US"/>
                        <a:t>STAR CHECK</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33594851"/>
                  </a:ext>
                </a:extLst>
              </a:tr>
              <a:tr h="370840">
                <a:tc>
                  <a:txBody>
                    <a:bodyPr/>
                    <a:lstStyle/>
                    <a:p>
                      <a:r>
                        <a:rPr lang="en-US"/>
                        <a:t>Was</a:t>
                      </a:r>
                    </a:p>
                  </a:txBody>
                  <a:tcPr/>
                </a:tc>
                <a:tc>
                  <a:txBody>
                    <a:bodyPr/>
                    <a:lstStyle/>
                    <a:p>
                      <a:r>
                        <a:rPr lang="en-US"/>
                        <a:t>$ 534</a:t>
                      </a:r>
                    </a:p>
                  </a:txBody>
                  <a:tcPr/>
                </a:tc>
                <a:tc>
                  <a:txBody>
                    <a:bodyPr/>
                    <a:lstStyle/>
                    <a:p>
                      <a:r>
                        <a:rPr lang="en-US"/>
                        <a:t>$ 1,495</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91090206"/>
                  </a:ext>
                </a:extLst>
              </a:tr>
              <a:tr h="370840">
                <a:tc>
                  <a:txBody>
                    <a:bodyPr/>
                    <a:lstStyle/>
                    <a:p>
                      <a:r>
                        <a:rPr lang="en-US"/>
                        <a:t>Will go to 84% Estimate based on Potential school tax rate: </a:t>
                      </a:r>
                    </a:p>
                  </a:txBody>
                  <a:tcPr/>
                </a:tc>
                <a:tc>
                  <a:txBody>
                    <a:bodyPr/>
                    <a:lstStyle/>
                    <a:p>
                      <a:r>
                        <a:rPr lang="en-US"/>
                        <a:t>$ 495                         </a:t>
                      </a:r>
                    </a:p>
                  </a:txBody>
                  <a:tcPr/>
                </a:tc>
                <a:tc>
                  <a:txBody>
                    <a:bodyPr/>
                    <a:lstStyle/>
                    <a:p>
                      <a:r>
                        <a:rPr lang="en-US"/>
                        <a:t>$ 1,468</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1009420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73859545"/>
                  </a:ext>
                </a:extLst>
              </a:tr>
              <a:tr h="370840">
                <a:tc>
                  <a:txBody>
                    <a:bodyPr/>
                    <a:lstStyle/>
                    <a:p>
                      <a:r>
                        <a:rPr lang="en-US"/>
                        <a:t>At 100% equalization rate (Star amounts could be higher based on the increase in level of Assessment)</a:t>
                      </a:r>
                    </a:p>
                  </a:txBody>
                  <a:tcPr/>
                </a:tc>
                <a:tc>
                  <a:txBody>
                    <a:bodyPr/>
                    <a:lstStyle/>
                    <a:p>
                      <a:r>
                        <a:rPr lang="en-US"/>
                        <a:t>$ 30,000</a:t>
                      </a:r>
                    </a:p>
                  </a:txBody>
                  <a:tcPr/>
                </a:tc>
                <a:tc>
                  <a:txBody>
                    <a:bodyPr/>
                    <a:lstStyle/>
                    <a:p>
                      <a:r>
                        <a:rPr lang="en-US"/>
                        <a:t>$ 88,500</a:t>
                      </a:r>
                    </a:p>
                  </a:txBody>
                  <a:tcPr/>
                </a:tc>
                <a:tc>
                  <a:txBody>
                    <a:bodyPr/>
                    <a:lstStyle/>
                    <a:p>
                      <a:r>
                        <a:rPr lang="en-US"/>
                        <a:t>$ 36,000</a:t>
                      </a:r>
                    </a:p>
                  </a:txBody>
                  <a:tcPr/>
                </a:tc>
                <a:tc>
                  <a:txBody>
                    <a:bodyPr/>
                    <a:lstStyle/>
                    <a:p>
                      <a:r>
                        <a:rPr lang="en-US"/>
                        <a:t>$ 24,000</a:t>
                      </a:r>
                    </a:p>
                  </a:txBody>
                  <a:tcPr/>
                </a:tc>
                <a:extLst>
                  <a:ext uri="{0D108BD9-81ED-4DB2-BD59-A6C34878D82A}">
                    <a16:rowId xmlns:a16="http://schemas.microsoft.com/office/drawing/2014/main" val="3274485563"/>
                  </a:ext>
                </a:extLst>
              </a:tr>
            </a:tbl>
          </a:graphicData>
        </a:graphic>
      </p:graphicFrame>
    </p:spTree>
    <p:extLst>
      <p:ext uri="{BB962C8B-B14F-4D97-AF65-F5344CB8AC3E}">
        <p14:creationId xmlns:p14="http://schemas.microsoft.com/office/powerpoint/2010/main" val="43519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1159497" y="249239"/>
            <a:ext cx="9228842" cy="1034510"/>
          </a:xfrm>
          <a:noFill/>
        </p:spPr>
        <p:txBody>
          <a:bodyPr/>
          <a:lstStyle/>
          <a:p>
            <a:pPr algn="ctr"/>
            <a:r>
              <a:rPr lang="en-US" sz="2000"/>
              <a:t>Town of Clarkson 2026</a:t>
            </a:r>
            <a:br>
              <a:rPr lang="en-US" sz="2000"/>
            </a:br>
            <a:r>
              <a:rPr lang="en-US" sz="2000"/>
              <a:t>Assessments vs. Taxes: What’s the difference?</a:t>
            </a:r>
            <a:br>
              <a:rPr lang="en-US" sz="2000"/>
            </a:br>
            <a:r>
              <a:rPr lang="en-US" sz="2000"/>
              <a:t>Your assessment could increase, and your tax bill decrease</a:t>
            </a:r>
            <a:br>
              <a:rPr lang="en-US" sz="2000"/>
            </a:br>
            <a:endParaRPr lang="en-US" sz="1800"/>
          </a:p>
        </p:txBody>
      </p:sp>
      <p:graphicFrame>
        <p:nvGraphicFramePr>
          <p:cNvPr id="10" name="Content Placeholder 9">
            <a:extLst>
              <a:ext uri="{FF2B5EF4-FFF2-40B4-BE49-F238E27FC236}">
                <a16:creationId xmlns:a16="http://schemas.microsoft.com/office/drawing/2014/main" id="{1A52D517-EAA7-B680-BB1A-51A321767080}"/>
              </a:ext>
            </a:extLst>
          </p:cNvPr>
          <p:cNvGraphicFramePr>
            <a:graphicFrameLocks noGrp="1"/>
          </p:cNvGraphicFramePr>
          <p:nvPr>
            <p:ph sz="half" idx="14"/>
            <p:extLst>
              <p:ext uri="{D42A27DB-BD31-4B8C-83A1-F6EECF244321}">
                <p14:modId xmlns:p14="http://schemas.microsoft.com/office/powerpoint/2010/main" val="1117508200"/>
              </p:ext>
            </p:extLst>
          </p:nvPr>
        </p:nvGraphicFramePr>
        <p:xfrm>
          <a:off x="1396643" y="1583925"/>
          <a:ext cx="9228842" cy="1334406"/>
        </p:xfrm>
        <a:graphic>
          <a:graphicData uri="http://schemas.openxmlformats.org/drawingml/2006/table">
            <a:tbl>
              <a:tblPr firstRow="1" firstCol="1" bandRow="1">
                <a:tableStyleId>{9DCAF9ED-07DC-4A11-8D7F-57B35C25682E}</a:tableStyleId>
              </a:tblPr>
              <a:tblGrid>
                <a:gridCol w="4433502">
                  <a:extLst>
                    <a:ext uri="{9D8B030D-6E8A-4147-A177-3AD203B41FA5}">
                      <a16:colId xmlns:a16="http://schemas.microsoft.com/office/drawing/2014/main" val="3894431101"/>
                    </a:ext>
                  </a:extLst>
                </a:gridCol>
                <a:gridCol w="4795340">
                  <a:extLst>
                    <a:ext uri="{9D8B030D-6E8A-4147-A177-3AD203B41FA5}">
                      <a16:colId xmlns:a16="http://schemas.microsoft.com/office/drawing/2014/main" val="701195315"/>
                    </a:ext>
                  </a:extLst>
                </a:gridCol>
              </a:tblGrid>
              <a:tr h="222401">
                <a:tc>
                  <a:txBody>
                    <a:bodyPr/>
                    <a:lstStyle/>
                    <a:p>
                      <a:pPr marL="0" marR="0" algn="ctr">
                        <a:lnSpc>
                          <a:spcPct val="115000"/>
                        </a:lnSpc>
                        <a:spcAft>
                          <a:spcPts val="800"/>
                        </a:spcAft>
                        <a:buNone/>
                      </a:pPr>
                      <a:r>
                        <a:rPr lang="en-US" sz="1200" kern="100">
                          <a:effectLst/>
                          <a:latin typeface="Aptos Black" panose="020F0502020204030204" pitchFamily="34" charset="0"/>
                        </a:rPr>
                        <a:t>Last Year</a:t>
                      </a:r>
                      <a:endParaRPr lang="en-US" sz="1200" kern="100">
                        <a:effectLst/>
                        <a:latin typeface="Aptos Black" panose="020F0502020204030204" pitchFamily="34" charset="0"/>
                        <a:ea typeface="Aptos" panose="020B0004020202020204" pitchFamily="34" charset="0"/>
                        <a:cs typeface="Times New Roman" panose="02020603050405020304" pitchFamily="18" charset="0"/>
                      </a:endParaRPr>
                    </a:p>
                  </a:txBody>
                  <a:tcPr marL="41529" marR="41529" marT="0" marB="0"/>
                </a:tc>
                <a:tc>
                  <a:txBody>
                    <a:bodyPr/>
                    <a:lstStyle/>
                    <a:p>
                      <a:pPr marL="0" marR="0" algn="ctr">
                        <a:lnSpc>
                          <a:spcPct val="115000"/>
                        </a:lnSpc>
                        <a:spcAft>
                          <a:spcPts val="800"/>
                        </a:spcAft>
                        <a:buNone/>
                      </a:pPr>
                      <a:r>
                        <a:rPr lang="en-US" sz="1200" kern="100">
                          <a:effectLst/>
                          <a:latin typeface="Aptos Black" panose="020F0502020204030204" pitchFamily="34" charset="0"/>
                        </a:rPr>
                        <a:t>This Year</a:t>
                      </a:r>
                      <a:endParaRPr lang="en-US" sz="1200" kern="100">
                        <a:effectLst/>
                        <a:latin typeface="Aptos Black" panose="020F0502020204030204" pitchFamily="34" charset="0"/>
                        <a:ea typeface="Aptos" panose="020B0004020202020204" pitchFamily="34" charset="0"/>
                        <a:cs typeface="Times New Roman" panose="02020603050405020304" pitchFamily="18" charset="0"/>
                      </a:endParaRPr>
                    </a:p>
                  </a:txBody>
                  <a:tcPr marL="41529" marR="41529" marT="0" marB="0"/>
                </a:tc>
                <a:extLst>
                  <a:ext uri="{0D108BD9-81ED-4DB2-BD59-A6C34878D82A}">
                    <a16:rowId xmlns:a16="http://schemas.microsoft.com/office/drawing/2014/main" val="3741994780"/>
                  </a:ext>
                </a:extLst>
              </a:tr>
              <a:tr h="222401">
                <a:tc>
                  <a:txBody>
                    <a:bodyPr/>
                    <a:lstStyle/>
                    <a:p>
                      <a:pPr marL="0" marR="0">
                        <a:lnSpc>
                          <a:spcPct val="115000"/>
                        </a:lnSpc>
                        <a:spcAft>
                          <a:spcPts val="800"/>
                        </a:spcAft>
                        <a:buNone/>
                      </a:pPr>
                      <a:r>
                        <a:rPr lang="en-US" sz="1200" kern="100">
                          <a:effectLst/>
                          <a:latin typeface="Aptos Black" panose="020F0502020204030204" pitchFamily="34" charset="0"/>
                        </a:rPr>
                        <a:t>Your assessment:              $         213,500</a:t>
                      </a:r>
                      <a:endParaRPr lang="en-US" sz="1200" kern="100">
                        <a:effectLst/>
                        <a:latin typeface="Aptos Black" panose="020F0502020204030204" pitchFamily="34" charset="0"/>
                        <a:ea typeface="Aptos" panose="020B0004020202020204" pitchFamily="34" charset="0"/>
                        <a:cs typeface="Times New Roman" panose="02020603050405020304" pitchFamily="18" charset="0"/>
                      </a:endParaRPr>
                    </a:p>
                  </a:txBody>
                  <a:tcPr marL="41529" marR="41529" marT="0" marB="0"/>
                </a:tc>
                <a:tc>
                  <a:txBody>
                    <a:bodyPr/>
                    <a:lstStyle/>
                    <a:p>
                      <a:pPr marL="0" marR="0">
                        <a:lnSpc>
                          <a:spcPct val="115000"/>
                        </a:lnSpc>
                        <a:spcAft>
                          <a:spcPts val="800"/>
                        </a:spcAft>
                        <a:buNone/>
                      </a:pPr>
                      <a:r>
                        <a:rPr lang="en-US" sz="1200" kern="100">
                          <a:effectLst/>
                          <a:latin typeface="Aptos Black" panose="020F0502020204030204" pitchFamily="34" charset="0"/>
                        </a:rPr>
                        <a:t>Your Assessment (30%     ):   $        277,500</a:t>
                      </a:r>
                      <a:endParaRPr lang="en-US" sz="1200" kern="100">
                        <a:effectLst/>
                        <a:latin typeface="Aptos Black" panose="020F0502020204030204" pitchFamily="34" charset="0"/>
                        <a:ea typeface="Aptos" panose="020B0004020202020204" pitchFamily="34" charset="0"/>
                        <a:cs typeface="Times New Roman" panose="02020603050405020304" pitchFamily="18" charset="0"/>
                      </a:endParaRPr>
                    </a:p>
                  </a:txBody>
                  <a:tcPr marL="41529" marR="41529" marT="0" marB="0"/>
                </a:tc>
                <a:extLst>
                  <a:ext uri="{0D108BD9-81ED-4DB2-BD59-A6C34878D82A}">
                    <a16:rowId xmlns:a16="http://schemas.microsoft.com/office/drawing/2014/main" val="28751693"/>
                  </a:ext>
                </a:extLst>
              </a:tr>
              <a:tr h="222401">
                <a:tc>
                  <a:txBody>
                    <a:bodyPr/>
                    <a:lstStyle/>
                    <a:p>
                      <a:pPr marL="0" marR="0">
                        <a:lnSpc>
                          <a:spcPct val="115000"/>
                        </a:lnSpc>
                        <a:spcAft>
                          <a:spcPts val="800"/>
                        </a:spcAft>
                        <a:buNone/>
                      </a:pPr>
                      <a:r>
                        <a:rPr lang="en-US" sz="1200" kern="100">
                          <a:effectLst/>
                          <a:latin typeface="Aptos Black" panose="020F0502020204030204" pitchFamily="34" charset="0"/>
                        </a:rPr>
                        <a:t>Total value of the town:   $ 542,000,000</a:t>
                      </a:r>
                      <a:endParaRPr lang="en-US" sz="1200" kern="100">
                        <a:effectLst/>
                        <a:latin typeface="Aptos Black" panose="020F0502020204030204" pitchFamily="34" charset="0"/>
                        <a:ea typeface="Aptos" panose="020B0004020202020204" pitchFamily="34" charset="0"/>
                        <a:cs typeface="Times New Roman" panose="02020603050405020304" pitchFamily="18" charset="0"/>
                      </a:endParaRPr>
                    </a:p>
                  </a:txBody>
                  <a:tcPr marL="41529" marR="41529" marT="0" marB="0"/>
                </a:tc>
                <a:tc>
                  <a:txBody>
                    <a:bodyPr/>
                    <a:lstStyle/>
                    <a:p>
                      <a:pPr marL="0" marR="0">
                        <a:lnSpc>
                          <a:spcPct val="115000"/>
                        </a:lnSpc>
                        <a:spcAft>
                          <a:spcPts val="800"/>
                        </a:spcAft>
                        <a:buNone/>
                      </a:pPr>
                      <a:r>
                        <a:rPr lang="en-US" sz="1200" kern="100">
                          <a:effectLst/>
                          <a:latin typeface="Aptos Black" panose="020F0502020204030204" pitchFamily="34" charset="0"/>
                        </a:rPr>
                        <a:t>Total value of the town:          $713,000,000</a:t>
                      </a:r>
                      <a:endParaRPr lang="en-US" sz="1200" kern="100">
                        <a:effectLst/>
                        <a:latin typeface="Aptos Black" panose="020F0502020204030204" pitchFamily="34" charset="0"/>
                        <a:ea typeface="Aptos" panose="020B0004020202020204" pitchFamily="34" charset="0"/>
                        <a:cs typeface="Times New Roman" panose="02020603050405020304" pitchFamily="18" charset="0"/>
                      </a:endParaRPr>
                    </a:p>
                  </a:txBody>
                  <a:tcPr marL="41529" marR="41529" marT="0" marB="0"/>
                </a:tc>
                <a:extLst>
                  <a:ext uri="{0D108BD9-81ED-4DB2-BD59-A6C34878D82A}">
                    <a16:rowId xmlns:a16="http://schemas.microsoft.com/office/drawing/2014/main" val="2649881537"/>
                  </a:ext>
                </a:extLst>
              </a:tr>
              <a:tr h="222401">
                <a:tc>
                  <a:txBody>
                    <a:bodyPr/>
                    <a:lstStyle/>
                    <a:p>
                      <a:pPr marL="0" marR="0">
                        <a:lnSpc>
                          <a:spcPct val="115000"/>
                        </a:lnSpc>
                        <a:spcAft>
                          <a:spcPts val="800"/>
                        </a:spcAft>
                        <a:buNone/>
                      </a:pPr>
                      <a:r>
                        <a:rPr lang="en-US" sz="1200" kern="100">
                          <a:effectLst/>
                          <a:latin typeface="Aptos Black" panose="020F0502020204030204" pitchFamily="34" charset="0"/>
                        </a:rPr>
                        <a:t>Tax town levy:                       $      1,500,000</a:t>
                      </a:r>
                      <a:endParaRPr lang="en-US" sz="1200" kern="100">
                        <a:effectLst/>
                        <a:latin typeface="Aptos Black" panose="020F0502020204030204" pitchFamily="34" charset="0"/>
                        <a:ea typeface="Aptos" panose="020B0004020202020204" pitchFamily="34" charset="0"/>
                        <a:cs typeface="Times New Roman" panose="02020603050405020304" pitchFamily="18" charset="0"/>
                      </a:endParaRPr>
                    </a:p>
                  </a:txBody>
                  <a:tcPr marL="41529" marR="41529" marT="0" marB="0"/>
                </a:tc>
                <a:tc>
                  <a:txBody>
                    <a:bodyPr/>
                    <a:lstStyle/>
                    <a:p>
                      <a:pPr marL="0" marR="0">
                        <a:lnSpc>
                          <a:spcPct val="115000"/>
                        </a:lnSpc>
                        <a:spcAft>
                          <a:spcPts val="800"/>
                        </a:spcAft>
                        <a:buNone/>
                      </a:pPr>
                      <a:r>
                        <a:rPr lang="en-US" sz="1200" kern="100">
                          <a:effectLst/>
                          <a:latin typeface="Aptos Black" panose="020F0502020204030204" pitchFamily="34" charset="0"/>
                        </a:rPr>
                        <a:t>Tax Levy:                                        $     1,500,000</a:t>
                      </a:r>
                      <a:endParaRPr lang="en-US" sz="1200" kern="100">
                        <a:effectLst/>
                        <a:latin typeface="Aptos Black" panose="020F0502020204030204" pitchFamily="34" charset="0"/>
                        <a:ea typeface="Aptos" panose="020B0004020202020204" pitchFamily="34" charset="0"/>
                        <a:cs typeface="Times New Roman" panose="02020603050405020304" pitchFamily="18" charset="0"/>
                      </a:endParaRPr>
                    </a:p>
                  </a:txBody>
                  <a:tcPr marL="41529" marR="41529" marT="0" marB="0"/>
                </a:tc>
                <a:extLst>
                  <a:ext uri="{0D108BD9-81ED-4DB2-BD59-A6C34878D82A}">
                    <a16:rowId xmlns:a16="http://schemas.microsoft.com/office/drawing/2014/main" val="4257539243"/>
                  </a:ext>
                </a:extLst>
              </a:tr>
              <a:tr h="222401">
                <a:tc>
                  <a:txBody>
                    <a:bodyPr/>
                    <a:lstStyle/>
                    <a:p>
                      <a:pPr marL="0" marR="0">
                        <a:lnSpc>
                          <a:spcPct val="115000"/>
                        </a:lnSpc>
                        <a:spcAft>
                          <a:spcPts val="800"/>
                        </a:spcAft>
                        <a:buNone/>
                      </a:pPr>
                      <a:r>
                        <a:rPr lang="en-US" sz="1200" kern="100">
                          <a:effectLst/>
                          <a:latin typeface="Aptos Black" panose="020F0502020204030204" pitchFamily="34" charset="0"/>
                        </a:rPr>
                        <a:t>Tax Rate:                           $ 2.78 Per $1,000</a:t>
                      </a:r>
                      <a:endParaRPr lang="en-US" sz="1200" kern="100">
                        <a:effectLst/>
                        <a:latin typeface="Aptos Black" panose="020F0502020204030204" pitchFamily="34" charset="0"/>
                        <a:ea typeface="Aptos" panose="020B0004020202020204" pitchFamily="34" charset="0"/>
                        <a:cs typeface="Times New Roman" panose="02020603050405020304" pitchFamily="18" charset="0"/>
                      </a:endParaRPr>
                    </a:p>
                  </a:txBody>
                  <a:tcPr marL="41529" marR="41529" marT="0" marB="0"/>
                </a:tc>
                <a:tc>
                  <a:txBody>
                    <a:bodyPr/>
                    <a:lstStyle/>
                    <a:p>
                      <a:pPr marL="0" marR="0">
                        <a:lnSpc>
                          <a:spcPct val="115000"/>
                        </a:lnSpc>
                        <a:spcAft>
                          <a:spcPts val="800"/>
                        </a:spcAft>
                        <a:buNone/>
                      </a:pPr>
                      <a:r>
                        <a:rPr lang="en-US" sz="1200" kern="100">
                          <a:effectLst/>
                          <a:latin typeface="Aptos Black" panose="020F0502020204030204" pitchFamily="34" charset="0"/>
                        </a:rPr>
                        <a:t>Tax Rate:                                  $2.10 Per $1,000</a:t>
                      </a:r>
                      <a:endParaRPr lang="en-US" sz="1200" kern="100">
                        <a:effectLst/>
                        <a:latin typeface="Aptos Black" panose="020F0502020204030204" pitchFamily="34" charset="0"/>
                        <a:ea typeface="Aptos" panose="020B0004020202020204" pitchFamily="34" charset="0"/>
                        <a:cs typeface="Times New Roman" panose="02020603050405020304" pitchFamily="18" charset="0"/>
                      </a:endParaRPr>
                    </a:p>
                  </a:txBody>
                  <a:tcPr marL="41529" marR="41529" marT="0" marB="0"/>
                </a:tc>
                <a:extLst>
                  <a:ext uri="{0D108BD9-81ED-4DB2-BD59-A6C34878D82A}">
                    <a16:rowId xmlns:a16="http://schemas.microsoft.com/office/drawing/2014/main" val="4112257026"/>
                  </a:ext>
                </a:extLst>
              </a:tr>
              <a:tr h="222401">
                <a:tc>
                  <a:txBody>
                    <a:bodyPr/>
                    <a:lstStyle/>
                    <a:p>
                      <a:pPr marL="0" marR="0">
                        <a:lnSpc>
                          <a:spcPct val="115000"/>
                        </a:lnSpc>
                        <a:spcAft>
                          <a:spcPts val="800"/>
                        </a:spcAft>
                        <a:buNone/>
                      </a:pPr>
                      <a:r>
                        <a:rPr lang="en-US" sz="1200" kern="100">
                          <a:effectLst/>
                          <a:latin typeface="Aptos Black" panose="020F0502020204030204" pitchFamily="34" charset="0"/>
                        </a:rPr>
                        <a:t>Your town property tax bill:            $   593            </a:t>
                      </a:r>
                      <a:endParaRPr lang="en-US" sz="1200" kern="100">
                        <a:effectLst/>
                        <a:latin typeface="Aptos Black" panose="020F0502020204030204" pitchFamily="34" charset="0"/>
                        <a:ea typeface="Aptos" panose="020B0004020202020204" pitchFamily="34" charset="0"/>
                        <a:cs typeface="Times New Roman" panose="02020603050405020304" pitchFamily="18" charset="0"/>
                      </a:endParaRPr>
                    </a:p>
                  </a:txBody>
                  <a:tcPr marL="41529" marR="41529" marT="0" marB="0"/>
                </a:tc>
                <a:tc>
                  <a:txBody>
                    <a:bodyPr/>
                    <a:lstStyle/>
                    <a:p>
                      <a:pPr marL="0" marR="0">
                        <a:lnSpc>
                          <a:spcPct val="115000"/>
                        </a:lnSpc>
                        <a:spcAft>
                          <a:spcPts val="800"/>
                        </a:spcAft>
                        <a:buNone/>
                      </a:pPr>
                      <a:r>
                        <a:rPr lang="en-US" sz="1200" kern="100">
                          <a:effectLst/>
                          <a:latin typeface="Aptos Black" panose="020F0502020204030204" pitchFamily="34" charset="0"/>
                        </a:rPr>
                        <a:t>Your property tax bill:     $ 582 ($11 Decrease)</a:t>
                      </a:r>
                      <a:endParaRPr lang="en-US" sz="1200" kern="100">
                        <a:effectLst/>
                        <a:latin typeface="Aptos Black" panose="020F0502020204030204" pitchFamily="34" charset="0"/>
                        <a:ea typeface="Aptos" panose="020B0004020202020204" pitchFamily="34" charset="0"/>
                        <a:cs typeface="Times New Roman" panose="02020603050405020304" pitchFamily="18" charset="0"/>
                      </a:endParaRPr>
                    </a:p>
                  </a:txBody>
                  <a:tcPr marL="41529" marR="41529" marT="0" marB="0"/>
                </a:tc>
                <a:extLst>
                  <a:ext uri="{0D108BD9-81ED-4DB2-BD59-A6C34878D82A}">
                    <a16:rowId xmlns:a16="http://schemas.microsoft.com/office/drawing/2014/main" val="168328838"/>
                  </a:ext>
                </a:extLst>
              </a:tr>
            </a:tbl>
          </a:graphicData>
        </a:graphic>
      </p:graphicFrame>
      <p:graphicFrame>
        <p:nvGraphicFramePr>
          <p:cNvPr id="11" name="Content Placeholder 10">
            <a:extLst>
              <a:ext uri="{FF2B5EF4-FFF2-40B4-BE49-F238E27FC236}">
                <a16:creationId xmlns:a16="http://schemas.microsoft.com/office/drawing/2014/main" id="{9B0866EA-99DB-FAD8-41A4-7B3041E32181}"/>
              </a:ext>
            </a:extLst>
          </p:cNvPr>
          <p:cNvGraphicFramePr>
            <a:graphicFrameLocks noGrp="1"/>
          </p:cNvGraphicFramePr>
          <p:nvPr>
            <p:ph sz="half" idx="13"/>
            <p:extLst>
              <p:ext uri="{D42A27DB-BD31-4B8C-83A1-F6EECF244321}">
                <p14:modId xmlns:p14="http://schemas.microsoft.com/office/powerpoint/2010/main" val="1362051091"/>
              </p:ext>
            </p:extLst>
          </p:nvPr>
        </p:nvGraphicFramePr>
        <p:xfrm>
          <a:off x="1396643" y="3501871"/>
          <a:ext cx="9228842" cy="1199388"/>
        </p:xfrm>
        <a:graphic>
          <a:graphicData uri="http://schemas.openxmlformats.org/drawingml/2006/table">
            <a:tbl>
              <a:tblPr firstRow="1" firstCol="1" bandRow="1">
                <a:tableStyleId>{9DCAF9ED-07DC-4A11-8D7F-57B35C25682E}</a:tableStyleId>
              </a:tblPr>
              <a:tblGrid>
                <a:gridCol w="4361931">
                  <a:extLst>
                    <a:ext uri="{9D8B030D-6E8A-4147-A177-3AD203B41FA5}">
                      <a16:colId xmlns:a16="http://schemas.microsoft.com/office/drawing/2014/main" val="1100015166"/>
                    </a:ext>
                  </a:extLst>
                </a:gridCol>
                <a:gridCol w="4866911">
                  <a:extLst>
                    <a:ext uri="{9D8B030D-6E8A-4147-A177-3AD203B41FA5}">
                      <a16:colId xmlns:a16="http://schemas.microsoft.com/office/drawing/2014/main" val="1811960471"/>
                    </a:ext>
                  </a:extLst>
                </a:gridCol>
              </a:tblGrid>
              <a:tr h="157940">
                <a:tc>
                  <a:txBody>
                    <a:bodyPr/>
                    <a:lstStyle/>
                    <a:p>
                      <a:pPr marL="0" marR="0" algn="ctr">
                        <a:lnSpc>
                          <a:spcPct val="115000"/>
                        </a:lnSpc>
                        <a:spcAft>
                          <a:spcPts val="800"/>
                        </a:spcAft>
                        <a:buNone/>
                      </a:pPr>
                      <a:r>
                        <a:rPr lang="en-US" sz="1200" kern="100">
                          <a:effectLst/>
                          <a:latin typeface="Aptos Black" panose="020B0004020202020204" pitchFamily="34" charset="0"/>
                        </a:rPr>
                        <a:t>Last Year</a:t>
                      </a:r>
                      <a:endParaRPr lang="en-US" sz="1200" kern="100">
                        <a:effectLst/>
                        <a:latin typeface="Aptos Black" panose="020B0004020202020204" pitchFamily="34" charset="0"/>
                        <a:ea typeface="Aptos" panose="020B0004020202020204" pitchFamily="34" charset="0"/>
                        <a:cs typeface="Times New Roman" panose="02020603050405020304" pitchFamily="18" charset="0"/>
                      </a:endParaRPr>
                    </a:p>
                  </a:txBody>
                  <a:tcPr marL="48502" marR="48502" marT="0" marB="0"/>
                </a:tc>
                <a:tc>
                  <a:txBody>
                    <a:bodyPr/>
                    <a:lstStyle/>
                    <a:p>
                      <a:pPr marL="0" marR="0" algn="ctr">
                        <a:lnSpc>
                          <a:spcPct val="115000"/>
                        </a:lnSpc>
                        <a:spcAft>
                          <a:spcPts val="800"/>
                        </a:spcAft>
                        <a:buNone/>
                      </a:pPr>
                      <a:r>
                        <a:rPr lang="en-US" sz="1200" kern="100">
                          <a:effectLst/>
                          <a:latin typeface="Aptos Black" panose="020B0004020202020204" pitchFamily="34" charset="0"/>
                        </a:rPr>
                        <a:t>This Year</a:t>
                      </a:r>
                      <a:endParaRPr lang="en-US" sz="1200" kern="100">
                        <a:effectLst/>
                        <a:latin typeface="Aptos Black" panose="020B0004020202020204" pitchFamily="34" charset="0"/>
                        <a:ea typeface="Aptos" panose="020B0004020202020204" pitchFamily="34" charset="0"/>
                        <a:cs typeface="Times New Roman" panose="02020603050405020304" pitchFamily="18" charset="0"/>
                      </a:endParaRPr>
                    </a:p>
                  </a:txBody>
                  <a:tcPr marL="48502" marR="48502" marT="0" marB="0"/>
                </a:tc>
                <a:extLst>
                  <a:ext uri="{0D108BD9-81ED-4DB2-BD59-A6C34878D82A}">
                    <a16:rowId xmlns:a16="http://schemas.microsoft.com/office/drawing/2014/main" val="1592781627"/>
                  </a:ext>
                </a:extLst>
              </a:tr>
              <a:tr h="188576">
                <a:tc>
                  <a:txBody>
                    <a:bodyPr/>
                    <a:lstStyle/>
                    <a:p>
                      <a:pPr marL="0" marR="0">
                        <a:lnSpc>
                          <a:spcPct val="115000"/>
                        </a:lnSpc>
                        <a:spcAft>
                          <a:spcPts val="800"/>
                        </a:spcAft>
                        <a:buNone/>
                      </a:pPr>
                      <a:r>
                        <a:rPr lang="en-US" sz="1200" kern="100">
                          <a:effectLst/>
                          <a:latin typeface="Aptos Black" panose="020B0004020202020204" pitchFamily="34" charset="0"/>
                        </a:rPr>
                        <a:t>Your assessment:             $          213,500</a:t>
                      </a:r>
                      <a:endParaRPr lang="en-US" sz="1200" kern="100">
                        <a:effectLst/>
                        <a:latin typeface="Aptos Black" panose="020B0004020202020204" pitchFamily="34" charset="0"/>
                        <a:ea typeface="Aptos" panose="020B0004020202020204" pitchFamily="34" charset="0"/>
                        <a:cs typeface="Times New Roman" panose="02020603050405020304" pitchFamily="18" charset="0"/>
                      </a:endParaRPr>
                    </a:p>
                  </a:txBody>
                  <a:tcPr marL="48502" marR="48502" marT="0" marB="0"/>
                </a:tc>
                <a:tc>
                  <a:txBody>
                    <a:bodyPr/>
                    <a:lstStyle/>
                    <a:p>
                      <a:pPr marL="0" marR="0">
                        <a:lnSpc>
                          <a:spcPct val="115000"/>
                        </a:lnSpc>
                        <a:spcAft>
                          <a:spcPts val="800"/>
                        </a:spcAft>
                        <a:buNone/>
                      </a:pPr>
                      <a:r>
                        <a:rPr lang="en-US" sz="1200" kern="100">
                          <a:effectLst/>
                          <a:latin typeface="Aptos Black" panose="020B0004020202020204" pitchFamily="34" charset="0"/>
                        </a:rPr>
                        <a:t>Your Assessment (30%     ):  $          277,500</a:t>
                      </a:r>
                      <a:endParaRPr lang="en-US" sz="1200" kern="100">
                        <a:effectLst/>
                        <a:latin typeface="Aptos Black" panose="020B0004020202020204" pitchFamily="34" charset="0"/>
                        <a:ea typeface="Aptos" panose="020B0004020202020204" pitchFamily="34" charset="0"/>
                        <a:cs typeface="Times New Roman" panose="02020603050405020304" pitchFamily="18" charset="0"/>
                      </a:endParaRPr>
                    </a:p>
                  </a:txBody>
                  <a:tcPr marL="48502" marR="48502" marT="0" marB="0"/>
                </a:tc>
                <a:extLst>
                  <a:ext uri="{0D108BD9-81ED-4DB2-BD59-A6C34878D82A}">
                    <a16:rowId xmlns:a16="http://schemas.microsoft.com/office/drawing/2014/main" val="2591007169"/>
                  </a:ext>
                </a:extLst>
              </a:tr>
              <a:tr h="188576">
                <a:tc>
                  <a:txBody>
                    <a:bodyPr/>
                    <a:lstStyle/>
                    <a:p>
                      <a:pPr marL="0" marR="0">
                        <a:lnSpc>
                          <a:spcPct val="115000"/>
                        </a:lnSpc>
                        <a:spcAft>
                          <a:spcPts val="800"/>
                        </a:spcAft>
                        <a:buNone/>
                      </a:pPr>
                      <a:r>
                        <a:rPr lang="en-US" sz="1200" kern="100">
                          <a:effectLst/>
                          <a:latin typeface="Aptos Black" panose="020B0004020202020204" pitchFamily="34" charset="0"/>
                        </a:rPr>
                        <a:t>Total value of the town:  $ 542,000,000</a:t>
                      </a:r>
                      <a:endParaRPr lang="en-US" sz="1200" kern="100">
                        <a:effectLst/>
                        <a:latin typeface="Aptos Black" panose="020B0004020202020204" pitchFamily="34" charset="0"/>
                        <a:ea typeface="Aptos" panose="020B0004020202020204" pitchFamily="34" charset="0"/>
                        <a:cs typeface="Times New Roman" panose="02020603050405020304" pitchFamily="18" charset="0"/>
                      </a:endParaRPr>
                    </a:p>
                  </a:txBody>
                  <a:tcPr marL="48502" marR="48502" marT="0" marB="0"/>
                </a:tc>
                <a:tc>
                  <a:txBody>
                    <a:bodyPr/>
                    <a:lstStyle/>
                    <a:p>
                      <a:pPr marL="0" marR="0">
                        <a:lnSpc>
                          <a:spcPct val="115000"/>
                        </a:lnSpc>
                        <a:spcAft>
                          <a:spcPts val="800"/>
                        </a:spcAft>
                        <a:buNone/>
                      </a:pPr>
                      <a:r>
                        <a:rPr lang="en-US" sz="1200" kern="100">
                          <a:effectLst/>
                          <a:latin typeface="Aptos Black" panose="020B0004020202020204" pitchFamily="34" charset="0"/>
                        </a:rPr>
                        <a:t>Total value of the town:          $ 713,000,000</a:t>
                      </a:r>
                      <a:endParaRPr lang="en-US" sz="1200" kern="100">
                        <a:effectLst/>
                        <a:latin typeface="Aptos Black" panose="020B0004020202020204" pitchFamily="34" charset="0"/>
                        <a:ea typeface="Aptos" panose="020B0004020202020204" pitchFamily="34" charset="0"/>
                        <a:cs typeface="Times New Roman" panose="02020603050405020304" pitchFamily="18" charset="0"/>
                      </a:endParaRPr>
                    </a:p>
                  </a:txBody>
                  <a:tcPr marL="48502" marR="48502" marT="0" marB="0"/>
                </a:tc>
                <a:extLst>
                  <a:ext uri="{0D108BD9-81ED-4DB2-BD59-A6C34878D82A}">
                    <a16:rowId xmlns:a16="http://schemas.microsoft.com/office/drawing/2014/main" val="226394709"/>
                  </a:ext>
                </a:extLst>
              </a:tr>
              <a:tr h="188576">
                <a:tc>
                  <a:txBody>
                    <a:bodyPr/>
                    <a:lstStyle/>
                    <a:p>
                      <a:pPr marL="0" marR="0">
                        <a:lnSpc>
                          <a:spcPct val="115000"/>
                        </a:lnSpc>
                        <a:spcAft>
                          <a:spcPts val="800"/>
                        </a:spcAft>
                        <a:buNone/>
                      </a:pPr>
                      <a:r>
                        <a:rPr lang="en-US" sz="1200" kern="100">
                          <a:effectLst/>
                          <a:latin typeface="Aptos Black" panose="020B0004020202020204" pitchFamily="34" charset="0"/>
                        </a:rPr>
                        <a:t>Tax levy:                                 $      1,500,000</a:t>
                      </a:r>
                      <a:endParaRPr lang="en-US" sz="1200" kern="100">
                        <a:effectLst/>
                        <a:latin typeface="Aptos Black" panose="020B0004020202020204" pitchFamily="34" charset="0"/>
                        <a:ea typeface="Aptos" panose="020B0004020202020204" pitchFamily="34" charset="0"/>
                        <a:cs typeface="Times New Roman" panose="02020603050405020304" pitchFamily="18" charset="0"/>
                      </a:endParaRPr>
                    </a:p>
                  </a:txBody>
                  <a:tcPr marL="48502" marR="48502" marT="0" marB="0"/>
                </a:tc>
                <a:tc>
                  <a:txBody>
                    <a:bodyPr/>
                    <a:lstStyle/>
                    <a:p>
                      <a:pPr marL="0" marR="0">
                        <a:lnSpc>
                          <a:spcPct val="115000"/>
                        </a:lnSpc>
                        <a:spcAft>
                          <a:spcPts val="800"/>
                        </a:spcAft>
                        <a:buNone/>
                      </a:pPr>
                      <a:r>
                        <a:rPr lang="en-US" sz="1200" kern="100">
                          <a:effectLst/>
                          <a:latin typeface="Aptos Black" panose="020B0004020202020204" pitchFamily="34" charset="0"/>
                        </a:rPr>
                        <a:t>Tax levy:  (2% increase)           $    1,530,000</a:t>
                      </a:r>
                      <a:endParaRPr lang="en-US" sz="1200" kern="100">
                        <a:effectLst/>
                        <a:latin typeface="Aptos Black" panose="020B0004020202020204" pitchFamily="34" charset="0"/>
                        <a:ea typeface="Aptos" panose="020B0004020202020204" pitchFamily="34" charset="0"/>
                        <a:cs typeface="Times New Roman" panose="02020603050405020304" pitchFamily="18" charset="0"/>
                      </a:endParaRPr>
                    </a:p>
                  </a:txBody>
                  <a:tcPr marL="48502" marR="48502" marT="0" marB="0"/>
                </a:tc>
                <a:extLst>
                  <a:ext uri="{0D108BD9-81ED-4DB2-BD59-A6C34878D82A}">
                    <a16:rowId xmlns:a16="http://schemas.microsoft.com/office/drawing/2014/main" val="1012842568"/>
                  </a:ext>
                </a:extLst>
              </a:tr>
              <a:tr h="188576">
                <a:tc>
                  <a:txBody>
                    <a:bodyPr/>
                    <a:lstStyle/>
                    <a:p>
                      <a:pPr marL="0" marR="0">
                        <a:lnSpc>
                          <a:spcPct val="115000"/>
                        </a:lnSpc>
                        <a:spcAft>
                          <a:spcPts val="800"/>
                        </a:spcAft>
                        <a:buNone/>
                      </a:pPr>
                      <a:r>
                        <a:rPr lang="en-US" sz="1200" kern="100">
                          <a:effectLst/>
                          <a:latin typeface="Aptos Black" panose="020B0004020202020204" pitchFamily="34" charset="0"/>
                        </a:rPr>
                        <a:t>Tax rate:                            $2.78 Per $1,000   </a:t>
                      </a:r>
                      <a:endParaRPr lang="en-US" sz="1200" kern="100">
                        <a:effectLst/>
                        <a:latin typeface="Aptos Black" panose="020B0004020202020204" pitchFamily="34" charset="0"/>
                        <a:ea typeface="Aptos" panose="020B0004020202020204" pitchFamily="34" charset="0"/>
                        <a:cs typeface="Times New Roman" panose="02020603050405020304" pitchFamily="18" charset="0"/>
                      </a:endParaRPr>
                    </a:p>
                  </a:txBody>
                  <a:tcPr marL="48502" marR="48502" marT="0" marB="0"/>
                </a:tc>
                <a:tc>
                  <a:txBody>
                    <a:bodyPr/>
                    <a:lstStyle/>
                    <a:p>
                      <a:pPr marL="0" marR="0">
                        <a:lnSpc>
                          <a:spcPct val="115000"/>
                        </a:lnSpc>
                        <a:spcAft>
                          <a:spcPts val="800"/>
                        </a:spcAft>
                        <a:buNone/>
                      </a:pPr>
                      <a:r>
                        <a:rPr lang="en-US" sz="1200" kern="100">
                          <a:effectLst/>
                          <a:latin typeface="Aptos Black" panose="020B0004020202020204" pitchFamily="34" charset="0"/>
                        </a:rPr>
                        <a:t>Tax rate                                    $ 2.14 per $1,000</a:t>
                      </a:r>
                      <a:endParaRPr lang="en-US" sz="1200" kern="100">
                        <a:effectLst/>
                        <a:latin typeface="Aptos Black" panose="020B0004020202020204" pitchFamily="34" charset="0"/>
                        <a:ea typeface="Aptos" panose="020B0004020202020204" pitchFamily="34" charset="0"/>
                        <a:cs typeface="Times New Roman" panose="02020603050405020304" pitchFamily="18" charset="0"/>
                      </a:endParaRPr>
                    </a:p>
                  </a:txBody>
                  <a:tcPr marL="48502" marR="48502" marT="0" marB="0"/>
                </a:tc>
                <a:extLst>
                  <a:ext uri="{0D108BD9-81ED-4DB2-BD59-A6C34878D82A}">
                    <a16:rowId xmlns:a16="http://schemas.microsoft.com/office/drawing/2014/main" val="4005969309"/>
                  </a:ext>
                </a:extLst>
              </a:tr>
              <a:tr h="188576">
                <a:tc>
                  <a:txBody>
                    <a:bodyPr/>
                    <a:lstStyle/>
                    <a:p>
                      <a:pPr marL="0" marR="0">
                        <a:lnSpc>
                          <a:spcPct val="115000"/>
                        </a:lnSpc>
                        <a:spcAft>
                          <a:spcPts val="800"/>
                        </a:spcAft>
                        <a:buNone/>
                      </a:pPr>
                      <a:r>
                        <a:rPr lang="en-US" sz="1200" kern="100">
                          <a:effectLst/>
                          <a:latin typeface="Aptos Black" panose="020B0004020202020204" pitchFamily="34" charset="0"/>
                        </a:rPr>
                        <a:t>Your town property tax bill:   $           593</a:t>
                      </a:r>
                      <a:endParaRPr lang="en-US" sz="1200" kern="100">
                        <a:effectLst/>
                        <a:latin typeface="Aptos Black" panose="020B0004020202020204" pitchFamily="34" charset="0"/>
                        <a:ea typeface="Aptos" panose="020B0004020202020204" pitchFamily="34" charset="0"/>
                        <a:cs typeface="Times New Roman" panose="02020603050405020304" pitchFamily="18" charset="0"/>
                      </a:endParaRPr>
                    </a:p>
                  </a:txBody>
                  <a:tcPr marL="48502" marR="48502" marT="0" marB="0"/>
                </a:tc>
                <a:tc>
                  <a:txBody>
                    <a:bodyPr/>
                    <a:lstStyle/>
                    <a:p>
                      <a:pPr marL="0" marR="0">
                        <a:lnSpc>
                          <a:spcPct val="115000"/>
                        </a:lnSpc>
                        <a:spcAft>
                          <a:spcPts val="800"/>
                        </a:spcAft>
                        <a:buNone/>
                      </a:pPr>
                      <a:r>
                        <a:rPr lang="en-US" sz="1200" kern="100">
                          <a:effectLst/>
                          <a:latin typeface="Aptos Black" panose="020B0004020202020204" pitchFamily="34" charset="0"/>
                        </a:rPr>
                        <a:t>Your property tax bill:                 $                593          </a:t>
                      </a:r>
                      <a:endParaRPr lang="en-US" sz="1200" kern="100">
                        <a:effectLst/>
                        <a:latin typeface="Aptos Black" panose="020B0004020202020204" pitchFamily="34" charset="0"/>
                        <a:ea typeface="Aptos" panose="020B0004020202020204" pitchFamily="34" charset="0"/>
                        <a:cs typeface="Times New Roman" panose="02020603050405020304" pitchFamily="18" charset="0"/>
                      </a:endParaRPr>
                    </a:p>
                  </a:txBody>
                  <a:tcPr marL="48502" marR="48502" marT="0" marB="0"/>
                </a:tc>
                <a:extLst>
                  <a:ext uri="{0D108BD9-81ED-4DB2-BD59-A6C34878D82A}">
                    <a16:rowId xmlns:a16="http://schemas.microsoft.com/office/drawing/2014/main" val="1740163485"/>
                  </a:ext>
                </a:extLst>
              </a:tr>
            </a:tbl>
          </a:graphicData>
        </a:graphic>
      </p:graphicFrame>
      <p:graphicFrame>
        <p:nvGraphicFramePr>
          <p:cNvPr id="12" name="Table 11">
            <a:extLst>
              <a:ext uri="{FF2B5EF4-FFF2-40B4-BE49-F238E27FC236}">
                <a16:creationId xmlns:a16="http://schemas.microsoft.com/office/drawing/2014/main" id="{B451C3A0-1C82-A7EA-44D9-E60E7599A813}"/>
              </a:ext>
            </a:extLst>
          </p:cNvPr>
          <p:cNvGraphicFramePr>
            <a:graphicFrameLocks noGrp="1"/>
          </p:cNvGraphicFramePr>
          <p:nvPr>
            <p:extLst>
              <p:ext uri="{D42A27DB-BD31-4B8C-83A1-F6EECF244321}">
                <p14:modId xmlns:p14="http://schemas.microsoft.com/office/powerpoint/2010/main" val="1951468803"/>
              </p:ext>
            </p:extLst>
          </p:nvPr>
        </p:nvGraphicFramePr>
        <p:xfrm>
          <a:off x="1396643" y="5218460"/>
          <a:ext cx="9228842" cy="1482947"/>
        </p:xfrm>
        <a:graphic>
          <a:graphicData uri="http://schemas.openxmlformats.org/drawingml/2006/table">
            <a:tbl>
              <a:tblPr firstRow="1" firstCol="1" bandRow="1">
                <a:tableStyleId>{9DCAF9ED-07DC-4A11-8D7F-57B35C25682E}</a:tableStyleId>
              </a:tblPr>
              <a:tblGrid>
                <a:gridCol w="4361930">
                  <a:extLst>
                    <a:ext uri="{9D8B030D-6E8A-4147-A177-3AD203B41FA5}">
                      <a16:colId xmlns:a16="http://schemas.microsoft.com/office/drawing/2014/main" val="3873860679"/>
                    </a:ext>
                  </a:extLst>
                </a:gridCol>
                <a:gridCol w="4866912">
                  <a:extLst>
                    <a:ext uri="{9D8B030D-6E8A-4147-A177-3AD203B41FA5}">
                      <a16:colId xmlns:a16="http://schemas.microsoft.com/office/drawing/2014/main" val="835925566"/>
                    </a:ext>
                  </a:extLst>
                </a:gridCol>
              </a:tblGrid>
              <a:tr h="218907">
                <a:tc>
                  <a:txBody>
                    <a:bodyPr/>
                    <a:lstStyle/>
                    <a:p>
                      <a:pPr marL="0" marR="0" algn="ctr">
                        <a:lnSpc>
                          <a:spcPct val="115000"/>
                        </a:lnSpc>
                        <a:spcAft>
                          <a:spcPts val="800"/>
                        </a:spcAft>
                        <a:buNone/>
                      </a:pPr>
                      <a:r>
                        <a:rPr lang="en-US" sz="1200" kern="100">
                          <a:effectLst/>
                          <a:latin typeface="Aptos Black" panose="020B0004020202020204" pitchFamily="34" charset="0"/>
                          <a:ea typeface="Aptos" panose="020B0004020202020204" pitchFamily="34" charset="0"/>
                          <a:cs typeface="Times New Roman" panose="02020603050405020304" pitchFamily="18" charset="0"/>
                        </a:rPr>
                        <a:t>Last Year</a:t>
                      </a:r>
                    </a:p>
                  </a:txBody>
                  <a:tcPr marL="68580" marR="68580" marT="0" marB="0"/>
                </a:tc>
                <a:tc>
                  <a:txBody>
                    <a:bodyPr/>
                    <a:lstStyle/>
                    <a:p>
                      <a:pPr marL="0" marR="0" algn="ctr">
                        <a:lnSpc>
                          <a:spcPct val="115000"/>
                        </a:lnSpc>
                        <a:spcAft>
                          <a:spcPts val="800"/>
                        </a:spcAft>
                        <a:buNone/>
                      </a:pPr>
                      <a:r>
                        <a:rPr lang="en-US" sz="1200" kern="100">
                          <a:effectLst/>
                          <a:latin typeface="Aptos Black" panose="020B0004020202020204" pitchFamily="34" charset="0"/>
                          <a:ea typeface="Aptos" panose="020B0004020202020204" pitchFamily="34" charset="0"/>
                          <a:cs typeface="Times New Roman" panose="02020603050405020304" pitchFamily="18" charset="0"/>
                        </a:rPr>
                        <a:t>This Year</a:t>
                      </a:r>
                    </a:p>
                  </a:txBody>
                  <a:tcPr marL="68580" marR="68580" marT="0" marB="0"/>
                </a:tc>
                <a:extLst>
                  <a:ext uri="{0D108BD9-81ED-4DB2-BD59-A6C34878D82A}">
                    <a16:rowId xmlns:a16="http://schemas.microsoft.com/office/drawing/2014/main" val="3280722081"/>
                  </a:ext>
                </a:extLst>
              </a:tr>
              <a:tr h="252808">
                <a:tc>
                  <a:txBody>
                    <a:bodyPr/>
                    <a:lstStyle/>
                    <a:p>
                      <a:pPr marL="0" marR="0">
                        <a:lnSpc>
                          <a:spcPct val="115000"/>
                        </a:lnSpc>
                        <a:spcAft>
                          <a:spcPts val="800"/>
                        </a:spcAft>
                        <a:buNone/>
                      </a:pPr>
                      <a:r>
                        <a:rPr lang="en-US" sz="1200" kern="100">
                          <a:effectLst/>
                          <a:latin typeface="Aptos Black" panose="020B0004020202020204" pitchFamily="34" charset="0"/>
                          <a:ea typeface="Aptos" panose="020B0004020202020204" pitchFamily="34" charset="0"/>
                          <a:cs typeface="Times New Roman" panose="02020603050405020304" pitchFamily="18" charset="0"/>
                        </a:rPr>
                        <a:t>Your assessment               $          213,500</a:t>
                      </a:r>
                    </a:p>
                  </a:txBody>
                  <a:tcPr marL="68580" marR="68580" marT="0" marB="0"/>
                </a:tc>
                <a:tc>
                  <a:txBody>
                    <a:bodyPr/>
                    <a:lstStyle/>
                    <a:p>
                      <a:pPr marL="0" marR="0">
                        <a:lnSpc>
                          <a:spcPct val="115000"/>
                        </a:lnSpc>
                        <a:spcAft>
                          <a:spcPts val="800"/>
                        </a:spcAft>
                        <a:buNone/>
                      </a:pPr>
                      <a:r>
                        <a:rPr lang="en-US" sz="1200" kern="100">
                          <a:effectLst/>
                          <a:latin typeface="Aptos Black" panose="020B0004020202020204" pitchFamily="34" charset="0"/>
                          <a:ea typeface="Aptos" panose="020B0004020202020204" pitchFamily="34" charset="0"/>
                          <a:cs typeface="Times New Roman" panose="02020603050405020304" pitchFamily="18" charset="0"/>
                        </a:rPr>
                        <a:t>Your Assessment :              $                  213,500</a:t>
                      </a:r>
                    </a:p>
                  </a:txBody>
                  <a:tcPr marL="68580" marR="68580" marT="0" marB="0"/>
                </a:tc>
                <a:extLst>
                  <a:ext uri="{0D108BD9-81ED-4DB2-BD59-A6C34878D82A}">
                    <a16:rowId xmlns:a16="http://schemas.microsoft.com/office/drawing/2014/main" val="1929698263"/>
                  </a:ext>
                </a:extLst>
              </a:tr>
              <a:tr h="252808">
                <a:tc>
                  <a:txBody>
                    <a:bodyPr/>
                    <a:lstStyle/>
                    <a:p>
                      <a:pPr marL="0" marR="0">
                        <a:lnSpc>
                          <a:spcPct val="115000"/>
                        </a:lnSpc>
                        <a:spcAft>
                          <a:spcPts val="800"/>
                        </a:spcAft>
                        <a:buNone/>
                      </a:pPr>
                      <a:r>
                        <a:rPr lang="en-US" sz="1200" kern="100">
                          <a:effectLst/>
                          <a:latin typeface="Aptos Black" panose="020B0004020202020204" pitchFamily="34" charset="0"/>
                          <a:ea typeface="Aptos" panose="020B0004020202020204" pitchFamily="34" charset="0"/>
                          <a:cs typeface="Times New Roman" panose="02020603050405020304" pitchFamily="18" charset="0"/>
                        </a:rPr>
                        <a:t>Total value of the town:  $ 542,000,000</a:t>
                      </a:r>
                    </a:p>
                  </a:txBody>
                  <a:tcPr marL="68580" marR="68580" marT="0" marB="0"/>
                </a:tc>
                <a:tc>
                  <a:txBody>
                    <a:bodyPr/>
                    <a:lstStyle/>
                    <a:p>
                      <a:pPr marL="0" marR="0">
                        <a:lnSpc>
                          <a:spcPct val="115000"/>
                        </a:lnSpc>
                        <a:spcAft>
                          <a:spcPts val="800"/>
                        </a:spcAft>
                        <a:buNone/>
                      </a:pPr>
                      <a:r>
                        <a:rPr lang="en-US" sz="1200" kern="100">
                          <a:effectLst/>
                          <a:latin typeface="Aptos Black" panose="020B0004020202020204" pitchFamily="34" charset="0"/>
                          <a:ea typeface="Aptos" panose="020B0004020202020204" pitchFamily="34" charset="0"/>
                          <a:cs typeface="Times New Roman" panose="02020603050405020304" pitchFamily="18" charset="0"/>
                        </a:rPr>
                        <a:t>Total value of the town:    $         540,000,000</a:t>
                      </a:r>
                    </a:p>
                  </a:txBody>
                  <a:tcPr marL="68580" marR="68580" marT="0" marB="0"/>
                </a:tc>
                <a:extLst>
                  <a:ext uri="{0D108BD9-81ED-4DB2-BD59-A6C34878D82A}">
                    <a16:rowId xmlns:a16="http://schemas.microsoft.com/office/drawing/2014/main" val="3599382299"/>
                  </a:ext>
                </a:extLst>
              </a:tr>
              <a:tr h="252808">
                <a:tc>
                  <a:txBody>
                    <a:bodyPr/>
                    <a:lstStyle/>
                    <a:p>
                      <a:pPr marL="0" marR="0">
                        <a:lnSpc>
                          <a:spcPct val="115000"/>
                        </a:lnSpc>
                        <a:spcAft>
                          <a:spcPts val="800"/>
                        </a:spcAft>
                        <a:buNone/>
                      </a:pPr>
                      <a:r>
                        <a:rPr lang="en-US" sz="1200" kern="100">
                          <a:effectLst/>
                          <a:latin typeface="Aptos Black" panose="020B0004020202020204" pitchFamily="34" charset="0"/>
                          <a:ea typeface="Aptos" panose="020B0004020202020204" pitchFamily="34" charset="0"/>
                          <a:cs typeface="Times New Roman" panose="02020603050405020304" pitchFamily="18" charset="0"/>
                        </a:rPr>
                        <a:t>Tax levy:                                 $      1,500,000</a:t>
                      </a:r>
                    </a:p>
                  </a:txBody>
                  <a:tcPr marL="68580" marR="68580" marT="0" marB="0"/>
                </a:tc>
                <a:tc>
                  <a:txBody>
                    <a:bodyPr/>
                    <a:lstStyle/>
                    <a:p>
                      <a:pPr marL="0" marR="0">
                        <a:lnSpc>
                          <a:spcPct val="115000"/>
                        </a:lnSpc>
                        <a:spcAft>
                          <a:spcPts val="800"/>
                        </a:spcAft>
                        <a:buNone/>
                      </a:pPr>
                      <a:r>
                        <a:rPr lang="en-US" sz="1200" kern="100">
                          <a:effectLst/>
                          <a:latin typeface="Aptos Black" panose="020B0004020202020204" pitchFamily="34" charset="0"/>
                          <a:ea typeface="Aptos" panose="020B0004020202020204" pitchFamily="34" charset="0"/>
                          <a:cs typeface="Times New Roman" panose="02020603050405020304" pitchFamily="18" charset="0"/>
                        </a:rPr>
                        <a:t>Tax levy: (2% increase):    $              1,530,000</a:t>
                      </a:r>
                    </a:p>
                  </a:txBody>
                  <a:tcPr marL="68580" marR="68580" marT="0" marB="0"/>
                </a:tc>
                <a:extLst>
                  <a:ext uri="{0D108BD9-81ED-4DB2-BD59-A6C34878D82A}">
                    <a16:rowId xmlns:a16="http://schemas.microsoft.com/office/drawing/2014/main" val="354809634"/>
                  </a:ext>
                </a:extLst>
              </a:tr>
              <a:tr h="252808">
                <a:tc>
                  <a:txBody>
                    <a:bodyPr/>
                    <a:lstStyle/>
                    <a:p>
                      <a:pPr marL="0" marR="0">
                        <a:lnSpc>
                          <a:spcPct val="115000"/>
                        </a:lnSpc>
                        <a:spcAft>
                          <a:spcPts val="800"/>
                        </a:spcAft>
                        <a:buNone/>
                      </a:pPr>
                      <a:r>
                        <a:rPr lang="en-US" sz="1200" kern="100">
                          <a:effectLst/>
                          <a:latin typeface="Aptos Black" panose="020B0004020202020204" pitchFamily="34" charset="0"/>
                          <a:ea typeface="Aptos" panose="020B0004020202020204" pitchFamily="34" charset="0"/>
                          <a:cs typeface="Times New Roman" panose="02020603050405020304" pitchFamily="18" charset="0"/>
                        </a:rPr>
                        <a:t>Tax rate:                            $2.78 Per $1,000</a:t>
                      </a:r>
                    </a:p>
                  </a:txBody>
                  <a:tcPr marL="68580" marR="68580" marT="0" marB="0"/>
                </a:tc>
                <a:tc>
                  <a:txBody>
                    <a:bodyPr/>
                    <a:lstStyle/>
                    <a:p>
                      <a:pPr marL="0" marR="0">
                        <a:lnSpc>
                          <a:spcPct val="115000"/>
                        </a:lnSpc>
                        <a:spcAft>
                          <a:spcPts val="800"/>
                        </a:spcAft>
                        <a:buNone/>
                      </a:pPr>
                      <a:r>
                        <a:rPr lang="en-US" sz="1200" kern="100">
                          <a:effectLst/>
                          <a:latin typeface="Aptos Black" panose="020B0004020202020204" pitchFamily="34" charset="0"/>
                          <a:ea typeface="Aptos" panose="020B0004020202020204" pitchFamily="34" charset="0"/>
                          <a:cs typeface="Times New Roman" panose="02020603050405020304" pitchFamily="18" charset="0"/>
                        </a:rPr>
                        <a:t>Tax rate:                                    $  2.83 Per $1,000</a:t>
                      </a:r>
                    </a:p>
                  </a:txBody>
                  <a:tcPr marL="68580" marR="68580" marT="0" marB="0"/>
                </a:tc>
                <a:extLst>
                  <a:ext uri="{0D108BD9-81ED-4DB2-BD59-A6C34878D82A}">
                    <a16:rowId xmlns:a16="http://schemas.microsoft.com/office/drawing/2014/main" val="4173751247"/>
                  </a:ext>
                </a:extLst>
              </a:tr>
              <a:tr h="252808">
                <a:tc>
                  <a:txBody>
                    <a:bodyPr/>
                    <a:lstStyle/>
                    <a:p>
                      <a:pPr marL="0" marR="0">
                        <a:lnSpc>
                          <a:spcPct val="115000"/>
                        </a:lnSpc>
                        <a:spcAft>
                          <a:spcPts val="800"/>
                        </a:spcAft>
                        <a:buNone/>
                      </a:pPr>
                      <a:r>
                        <a:rPr lang="en-US" sz="1200" kern="100">
                          <a:effectLst/>
                          <a:latin typeface="Aptos Black" panose="020B0004020202020204" pitchFamily="34" charset="0"/>
                          <a:ea typeface="Aptos" panose="020B0004020202020204" pitchFamily="34" charset="0"/>
                          <a:cs typeface="Times New Roman" panose="02020603050405020304" pitchFamily="18" charset="0"/>
                        </a:rPr>
                        <a:t>Your town property tax bill:  $            593</a:t>
                      </a:r>
                    </a:p>
                  </a:txBody>
                  <a:tcPr marL="68580" marR="68580" marT="0" marB="0"/>
                </a:tc>
                <a:tc>
                  <a:txBody>
                    <a:bodyPr/>
                    <a:lstStyle/>
                    <a:p>
                      <a:pPr marL="0" marR="0">
                        <a:lnSpc>
                          <a:spcPct val="115000"/>
                        </a:lnSpc>
                        <a:spcAft>
                          <a:spcPts val="800"/>
                        </a:spcAft>
                        <a:buNone/>
                      </a:pPr>
                      <a:r>
                        <a:rPr lang="en-US" sz="1200" kern="100">
                          <a:effectLst/>
                          <a:latin typeface="Aptos Black" panose="020B0004020202020204" pitchFamily="34" charset="0"/>
                          <a:ea typeface="Aptos" panose="020B0004020202020204" pitchFamily="34" charset="0"/>
                          <a:cs typeface="Times New Roman" panose="02020603050405020304" pitchFamily="18" charset="0"/>
                        </a:rPr>
                        <a:t>Your property tax bill:         $ 604 (increase $11)</a:t>
                      </a:r>
                    </a:p>
                  </a:txBody>
                  <a:tcPr marL="68580" marR="68580" marT="0" marB="0"/>
                </a:tc>
                <a:extLst>
                  <a:ext uri="{0D108BD9-81ED-4DB2-BD59-A6C34878D82A}">
                    <a16:rowId xmlns:a16="http://schemas.microsoft.com/office/drawing/2014/main" val="816309481"/>
                  </a:ext>
                </a:extLst>
              </a:tr>
            </a:tbl>
          </a:graphicData>
        </a:graphic>
      </p:graphicFrame>
      <p:sp>
        <p:nvSpPr>
          <p:cNvPr id="16" name="Rectangle 5">
            <a:extLst>
              <a:ext uri="{FF2B5EF4-FFF2-40B4-BE49-F238E27FC236}">
                <a16:creationId xmlns:a16="http://schemas.microsoft.com/office/drawing/2014/main" id="{28A482EA-5248-F0F0-809F-A1A571185773}"/>
              </a:ext>
            </a:extLst>
          </p:cNvPr>
          <p:cNvSpPr>
            <a:spLocks noChangeArrowheads="1"/>
          </p:cNvSpPr>
          <p:nvPr/>
        </p:nvSpPr>
        <p:spPr bwMode="auto">
          <a:xfrm>
            <a:off x="2457451" y="500743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7" name="Table 16">
            <a:extLst>
              <a:ext uri="{FF2B5EF4-FFF2-40B4-BE49-F238E27FC236}">
                <a16:creationId xmlns:a16="http://schemas.microsoft.com/office/drawing/2014/main" id="{67E78EF1-65ED-AABE-30C2-0AC8403A58AE}"/>
              </a:ext>
            </a:extLst>
          </p:cNvPr>
          <p:cNvGraphicFramePr>
            <a:graphicFrameLocks noGrp="1"/>
          </p:cNvGraphicFramePr>
          <p:nvPr>
            <p:extLst>
              <p:ext uri="{D42A27DB-BD31-4B8C-83A1-F6EECF244321}">
                <p14:modId xmlns:p14="http://schemas.microsoft.com/office/powerpoint/2010/main" val="4173059613"/>
              </p:ext>
            </p:extLst>
          </p:nvPr>
        </p:nvGraphicFramePr>
        <p:xfrm>
          <a:off x="2884602" y="3018103"/>
          <a:ext cx="5976594" cy="370840"/>
        </p:xfrm>
        <a:graphic>
          <a:graphicData uri="http://schemas.openxmlformats.org/drawingml/2006/table">
            <a:tbl>
              <a:tblPr firstRow="1" bandRow="1">
                <a:tableStyleId>{9DCAF9ED-07DC-4A11-8D7F-57B35C25682E}</a:tableStyleId>
              </a:tblPr>
              <a:tblGrid>
                <a:gridCol w="5976594">
                  <a:extLst>
                    <a:ext uri="{9D8B030D-6E8A-4147-A177-3AD203B41FA5}">
                      <a16:colId xmlns:a16="http://schemas.microsoft.com/office/drawing/2014/main" val="3185711323"/>
                    </a:ext>
                  </a:extLst>
                </a:gridCol>
              </a:tblGrid>
              <a:tr h="370840">
                <a:tc>
                  <a:txBody>
                    <a:bodyPr/>
                    <a:lstStyle/>
                    <a:p>
                      <a:pPr algn="ctr"/>
                      <a:r>
                        <a:rPr lang="en-US"/>
                        <a:t>Your assessment could increase, and your tax bill could stay the same</a:t>
                      </a:r>
                    </a:p>
                  </a:txBody>
                  <a:tcPr/>
                </a:tc>
                <a:extLst>
                  <a:ext uri="{0D108BD9-81ED-4DB2-BD59-A6C34878D82A}">
                    <a16:rowId xmlns:a16="http://schemas.microsoft.com/office/drawing/2014/main" val="3773031136"/>
                  </a:ext>
                </a:extLst>
              </a:tr>
            </a:tbl>
          </a:graphicData>
        </a:graphic>
      </p:graphicFrame>
      <p:graphicFrame>
        <p:nvGraphicFramePr>
          <p:cNvPr id="18" name="Table 17">
            <a:extLst>
              <a:ext uri="{FF2B5EF4-FFF2-40B4-BE49-F238E27FC236}">
                <a16:creationId xmlns:a16="http://schemas.microsoft.com/office/drawing/2014/main" id="{D9323E8F-2C91-384F-B129-732CB29F31A1}"/>
              </a:ext>
            </a:extLst>
          </p:cNvPr>
          <p:cNvGraphicFramePr>
            <a:graphicFrameLocks noGrp="1"/>
          </p:cNvGraphicFramePr>
          <p:nvPr>
            <p:extLst>
              <p:ext uri="{D42A27DB-BD31-4B8C-83A1-F6EECF244321}">
                <p14:modId xmlns:p14="http://schemas.microsoft.com/office/powerpoint/2010/main" val="51417502"/>
              </p:ext>
            </p:extLst>
          </p:nvPr>
        </p:nvGraphicFramePr>
        <p:xfrm>
          <a:off x="2960018" y="4793208"/>
          <a:ext cx="5148580" cy="370840"/>
        </p:xfrm>
        <a:graphic>
          <a:graphicData uri="http://schemas.openxmlformats.org/drawingml/2006/table">
            <a:tbl>
              <a:tblPr firstRow="1" bandRow="1">
                <a:tableStyleId>{9DCAF9ED-07DC-4A11-8D7F-57B35C25682E}</a:tableStyleId>
              </a:tblPr>
              <a:tblGrid>
                <a:gridCol w="5148580">
                  <a:extLst>
                    <a:ext uri="{9D8B030D-6E8A-4147-A177-3AD203B41FA5}">
                      <a16:colId xmlns:a16="http://schemas.microsoft.com/office/drawing/2014/main" val="3328409940"/>
                    </a:ext>
                  </a:extLst>
                </a:gridCol>
              </a:tblGrid>
              <a:tr h="370840">
                <a:tc>
                  <a:txBody>
                    <a:bodyPr/>
                    <a:lstStyle/>
                    <a:p>
                      <a:pPr algn="ctr"/>
                      <a:r>
                        <a:rPr lang="en-US"/>
                        <a:t>Without doing are-assessment, your tax bill could increase</a:t>
                      </a:r>
                    </a:p>
                  </a:txBody>
                  <a:tcPr/>
                </a:tc>
                <a:extLst>
                  <a:ext uri="{0D108BD9-81ED-4DB2-BD59-A6C34878D82A}">
                    <a16:rowId xmlns:a16="http://schemas.microsoft.com/office/drawing/2014/main" val="251331682"/>
                  </a:ext>
                </a:extLst>
              </a:tr>
            </a:tbl>
          </a:graphicData>
        </a:graphic>
      </p:graphicFrame>
      <p:graphicFrame>
        <p:nvGraphicFramePr>
          <p:cNvPr id="19" name="Table 18">
            <a:extLst>
              <a:ext uri="{FF2B5EF4-FFF2-40B4-BE49-F238E27FC236}">
                <a16:creationId xmlns:a16="http://schemas.microsoft.com/office/drawing/2014/main" id="{7B7677D6-F949-599E-FB9F-98E1C745848C}"/>
              </a:ext>
            </a:extLst>
          </p:cNvPr>
          <p:cNvGraphicFramePr>
            <a:graphicFrameLocks noGrp="1"/>
          </p:cNvGraphicFramePr>
          <p:nvPr>
            <p:extLst>
              <p:ext uri="{D42A27DB-BD31-4B8C-83A1-F6EECF244321}">
                <p14:modId xmlns:p14="http://schemas.microsoft.com/office/powerpoint/2010/main" val="2164256786"/>
              </p:ext>
            </p:extLst>
          </p:nvPr>
        </p:nvGraphicFramePr>
        <p:xfrm>
          <a:off x="3256961" y="1113313"/>
          <a:ext cx="5231876" cy="370840"/>
        </p:xfrm>
        <a:graphic>
          <a:graphicData uri="http://schemas.openxmlformats.org/drawingml/2006/table">
            <a:tbl>
              <a:tblPr firstRow="1" bandRow="1">
                <a:tableStyleId>{9DCAF9ED-07DC-4A11-8D7F-57B35C25682E}</a:tableStyleId>
              </a:tblPr>
              <a:tblGrid>
                <a:gridCol w="5231876">
                  <a:extLst>
                    <a:ext uri="{9D8B030D-6E8A-4147-A177-3AD203B41FA5}">
                      <a16:colId xmlns:a16="http://schemas.microsoft.com/office/drawing/2014/main" val="2773939561"/>
                    </a:ext>
                  </a:extLst>
                </a:gridCol>
              </a:tblGrid>
              <a:tr h="370840">
                <a:tc>
                  <a:txBody>
                    <a:bodyPr/>
                    <a:lstStyle/>
                    <a:p>
                      <a:pPr algn="ctr"/>
                      <a:r>
                        <a:rPr lang="en-US"/>
                        <a:t>Your assessment could increase, and your tax bill decrease</a:t>
                      </a:r>
                    </a:p>
                  </a:txBody>
                  <a:tcPr/>
                </a:tc>
                <a:extLst>
                  <a:ext uri="{0D108BD9-81ED-4DB2-BD59-A6C34878D82A}">
                    <a16:rowId xmlns:a16="http://schemas.microsoft.com/office/drawing/2014/main" val="3858613097"/>
                  </a:ext>
                </a:extLst>
              </a:tr>
            </a:tbl>
          </a:graphicData>
        </a:graphic>
      </p:graphicFrame>
    </p:spTree>
    <p:extLst>
      <p:ext uri="{BB962C8B-B14F-4D97-AF65-F5344CB8AC3E}">
        <p14:creationId xmlns:p14="http://schemas.microsoft.com/office/powerpoint/2010/main" val="83740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5968-70F7-0180-6448-3547E442EF4A}"/>
              </a:ext>
            </a:extLst>
          </p:cNvPr>
          <p:cNvSpPr>
            <a:spLocks noGrp="1"/>
          </p:cNvSpPr>
          <p:nvPr>
            <p:ph type="title"/>
          </p:nvPr>
        </p:nvSpPr>
        <p:spPr>
          <a:xfrm>
            <a:off x="838200" y="365125"/>
            <a:ext cx="10330405" cy="512699"/>
          </a:xfrm>
          <a:noFill/>
        </p:spPr>
        <p:txBody>
          <a:bodyPr>
            <a:noAutofit/>
          </a:bodyPr>
          <a:lstStyle/>
          <a:p>
            <a:r>
              <a:rPr lang="en-US"/>
              <a:t>The valid sales throughout the town</a:t>
            </a:r>
          </a:p>
        </p:txBody>
      </p:sp>
      <p:graphicFrame>
        <p:nvGraphicFramePr>
          <p:cNvPr id="3" name="Table Placeholder 2">
            <a:extLst>
              <a:ext uri="{FF2B5EF4-FFF2-40B4-BE49-F238E27FC236}">
                <a16:creationId xmlns:a16="http://schemas.microsoft.com/office/drawing/2014/main" id="{F01CF5D3-D3B1-1944-CFDF-D8EE11DE42AA}"/>
              </a:ext>
            </a:extLst>
          </p:cNvPr>
          <p:cNvGraphicFramePr>
            <a:graphicFrameLocks noGrp="1"/>
          </p:cNvGraphicFramePr>
          <p:nvPr>
            <p:ph type="tbl" sz="quarter" idx="13"/>
            <p:extLst>
              <p:ext uri="{D42A27DB-BD31-4B8C-83A1-F6EECF244321}">
                <p14:modId xmlns:p14="http://schemas.microsoft.com/office/powerpoint/2010/main" val="1172461117"/>
              </p:ext>
            </p:extLst>
          </p:nvPr>
        </p:nvGraphicFramePr>
        <p:xfrm>
          <a:off x="751331" y="1310109"/>
          <a:ext cx="11081004" cy="4294263"/>
        </p:xfrm>
        <a:graphic>
          <a:graphicData uri="http://schemas.openxmlformats.org/drawingml/2006/table">
            <a:tbl>
              <a:tblPr firstRow="1" bandRow="1">
                <a:tableStyleId>{9DCAF9ED-07DC-4A11-8D7F-57B35C25682E}</a:tableStyleId>
              </a:tblPr>
              <a:tblGrid>
                <a:gridCol w="2770251">
                  <a:extLst>
                    <a:ext uri="{9D8B030D-6E8A-4147-A177-3AD203B41FA5}">
                      <a16:colId xmlns:a16="http://schemas.microsoft.com/office/drawing/2014/main" val="127040821"/>
                    </a:ext>
                  </a:extLst>
                </a:gridCol>
                <a:gridCol w="965114">
                  <a:extLst>
                    <a:ext uri="{9D8B030D-6E8A-4147-A177-3AD203B41FA5}">
                      <a16:colId xmlns:a16="http://schemas.microsoft.com/office/drawing/2014/main" val="149845700"/>
                    </a:ext>
                  </a:extLst>
                </a:gridCol>
                <a:gridCol w="1586374">
                  <a:extLst>
                    <a:ext uri="{9D8B030D-6E8A-4147-A177-3AD203B41FA5}">
                      <a16:colId xmlns:a16="http://schemas.microsoft.com/office/drawing/2014/main" val="3119692462"/>
                    </a:ext>
                  </a:extLst>
                </a:gridCol>
                <a:gridCol w="1919755">
                  <a:extLst>
                    <a:ext uri="{9D8B030D-6E8A-4147-A177-3AD203B41FA5}">
                      <a16:colId xmlns:a16="http://schemas.microsoft.com/office/drawing/2014/main" val="3472639139"/>
                    </a:ext>
                  </a:extLst>
                </a:gridCol>
                <a:gridCol w="1372600">
                  <a:extLst>
                    <a:ext uri="{9D8B030D-6E8A-4147-A177-3AD203B41FA5}">
                      <a16:colId xmlns:a16="http://schemas.microsoft.com/office/drawing/2014/main" val="4208776708"/>
                    </a:ext>
                  </a:extLst>
                </a:gridCol>
                <a:gridCol w="1326196">
                  <a:extLst>
                    <a:ext uri="{9D8B030D-6E8A-4147-A177-3AD203B41FA5}">
                      <a16:colId xmlns:a16="http://schemas.microsoft.com/office/drawing/2014/main" val="1567844290"/>
                    </a:ext>
                  </a:extLst>
                </a:gridCol>
                <a:gridCol w="1140714">
                  <a:extLst>
                    <a:ext uri="{9D8B030D-6E8A-4147-A177-3AD203B41FA5}">
                      <a16:colId xmlns:a16="http://schemas.microsoft.com/office/drawing/2014/main" val="1845266743"/>
                    </a:ext>
                  </a:extLst>
                </a:gridCol>
              </a:tblGrid>
              <a:tr h="708036">
                <a:tc>
                  <a:txBody>
                    <a:bodyPr/>
                    <a:lstStyle/>
                    <a:p>
                      <a:pPr algn="ctr"/>
                      <a:r>
                        <a:rPr lang="en-US" b="0" i="0">
                          <a:latin typeface="+mn-lt"/>
                        </a:rPr>
                        <a:t>Type of house</a:t>
                      </a:r>
                    </a:p>
                  </a:txBody>
                  <a:tcPr anchor="ctr"/>
                </a:tc>
                <a:tc>
                  <a:txBody>
                    <a:bodyPr/>
                    <a:lstStyle/>
                    <a:p>
                      <a:pPr algn="ctr"/>
                      <a:r>
                        <a:rPr lang="en-US" b="0" i="0">
                          <a:latin typeface="+mn-lt"/>
                        </a:rPr>
                        <a:t>Number of Sales</a:t>
                      </a:r>
                    </a:p>
                  </a:txBody>
                  <a:tcPr anchor="ctr"/>
                </a:tc>
                <a:tc>
                  <a:txBody>
                    <a:bodyPr/>
                    <a:lstStyle/>
                    <a:p>
                      <a:pPr algn="ctr"/>
                      <a:r>
                        <a:rPr lang="en-US" b="0" i="0">
                          <a:latin typeface="+mn-lt"/>
                        </a:rPr>
                        <a:t>Median Sale Price</a:t>
                      </a:r>
                    </a:p>
                  </a:txBody>
                  <a:tcPr anchor="ctr"/>
                </a:tc>
                <a:tc>
                  <a:txBody>
                    <a:bodyPr/>
                    <a:lstStyle/>
                    <a:p>
                      <a:pPr algn="ctr"/>
                      <a:r>
                        <a:rPr lang="en-US" b="0" i="0">
                          <a:latin typeface="+mn-lt"/>
                        </a:rPr>
                        <a:t>MEDIAN ASSESSED VALUE AT TIME OF SALE</a:t>
                      </a:r>
                    </a:p>
                  </a:txBody>
                  <a:tcPr anchor="ctr"/>
                </a:tc>
                <a:tc>
                  <a:txBody>
                    <a:bodyPr/>
                    <a:lstStyle/>
                    <a:p>
                      <a:pPr algn="ctr"/>
                      <a:r>
                        <a:rPr lang="en-US" b="0" i="0">
                          <a:latin typeface="+mn-lt"/>
                        </a:rPr>
                        <a:t>MEAN SALE PRICE</a:t>
                      </a:r>
                    </a:p>
                  </a:txBody>
                  <a:tcPr anchor="ctr"/>
                </a:tc>
                <a:tc>
                  <a:txBody>
                    <a:bodyPr/>
                    <a:lstStyle/>
                    <a:p>
                      <a:pPr algn="ctr"/>
                      <a:r>
                        <a:rPr lang="en-US" b="0" i="0">
                          <a:latin typeface="+mn-lt"/>
                        </a:rPr>
                        <a:t>MEAN ASSESSED VALUE</a:t>
                      </a:r>
                    </a:p>
                  </a:txBody>
                  <a:tcPr anchor="ctr"/>
                </a:tc>
                <a:tc>
                  <a:txBody>
                    <a:bodyPr/>
                    <a:lstStyle/>
                    <a:p>
                      <a:pPr algn="ctr"/>
                      <a:r>
                        <a:rPr lang="en-US" b="0" i="0">
                          <a:latin typeface="+mn-lt"/>
                        </a:rPr>
                        <a:t>MAXIMUM SALE PRICE</a:t>
                      </a:r>
                    </a:p>
                    <a:p>
                      <a:pPr algn="ctr"/>
                      <a:endParaRPr lang="en-US" b="0" i="0">
                        <a:latin typeface="+mn-lt"/>
                      </a:endParaRPr>
                    </a:p>
                  </a:txBody>
                  <a:tcPr anchor="ctr"/>
                </a:tc>
                <a:extLst>
                  <a:ext uri="{0D108BD9-81ED-4DB2-BD59-A6C34878D82A}">
                    <a16:rowId xmlns:a16="http://schemas.microsoft.com/office/drawing/2014/main" val="3298013591"/>
                  </a:ext>
                </a:extLst>
              </a:tr>
              <a:tr h="496455">
                <a:tc>
                  <a:txBody>
                    <a:bodyPr/>
                    <a:lstStyle/>
                    <a:p>
                      <a:pPr algn="ctr"/>
                      <a:r>
                        <a:rPr lang="en-US" sz="1600" b="0" i="0">
                          <a:latin typeface="+mn-lt"/>
                        </a:rPr>
                        <a:t>RANCHES</a:t>
                      </a:r>
                    </a:p>
                  </a:txBody>
                  <a:tcPr anchor="ctr"/>
                </a:tc>
                <a:tc>
                  <a:txBody>
                    <a:bodyPr/>
                    <a:lstStyle/>
                    <a:p>
                      <a:pPr algn="ctr"/>
                      <a:r>
                        <a:rPr lang="en-US" sz="1600" b="0" i="0">
                          <a:latin typeface="+mn-lt"/>
                        </a:rPr>
                        <a:t>41</a:t>
                      </a:r>
                    </a:p>
                  </a:txBody>
                  <a:tcPr anchor="ctr"/>
                </a:tc>
                <a:tc>
                  <a:txBody>
                    <a:bodyPr/>
                    <a:lstStyle/>
                    <a:p>
                      <a:pPr algn="ctr"/>
                      <a:r>
                        <a:rPr lang="en-US" sz="1600" b="0" i="0">
                          <a:latin typeface="+mn-lt"/>
                        </a:rPr>
                        <a:t>$ 228,100</a:t>
                      </a:r>
                    </a:p>
                  </a:txBody>
                  <a:tcPr anchor="ctr"/>
                </a:tc>
                <a:tc>
                  <a:txBody>
                    <a:bodyPr/>
                    <a:lstStyle/>
                    <a:p>
                      <a:pPr algn="ctr"/>
                      <a:r>
                        <a:rPr lang="en-US" b="0" i="0">
                          <a:latin typeface="+mn-lt"/>
                        </a:rPr>
                        <a:t>$ 193,300</a:t>
                      </a:r>
                    </a:p>
                  </a:txBody>
                  <a:tcPr anchor="ctr"/>
                </a:tc>
                <a:tc>
                  <a:txBody>
                    <a:bodyPr/>
                    <a:lstStyle/>
                    <a:p>
                      <a:pPr algn="ctr"/>
                      <a:r>
                        <a:rPr lang="en-US" b="0" i="0">
                          <a:latin typeface="+mn-lt"/>
                        </a:rPr>
                        <a:t>$ 256,997</a:t>
                      </a:r>
                    </a:p>
                  </a:txBody>
                  <a:tcPr anchor="ctr"/>
                </a:tc>
                <a:tc>
                  <a:txBody>
                    <a:bodyPr/>
                    <a:lstStyle/>
                    <a:p>
                      <a:pPr algn="ctr"/>
                      <a:r>
                        <a:rPr lang="en-US" b="0" i="0">
                          <a:latin typeface="+mn-lt"/>
                        </a:rPr>
                        <a:t>$ 215,517</a:t>
                      </a:r>
                    </a:p>
                  </a:txBody>
                  <a:tcPr anchor="ctr"/>
                </a:tc>
                <a:tc>
                  <a:txBody>
                    <a:bodyPr/>
                    <a:lstStyle/>
                    <a:p>
                      <a:pPr algn="ctr"/>
                      <a:r>
                        <a:rPr lang="en-US" b="0" i="0">
                          <a:latin typeface="+mn-lt"/>
                        </a:rPr>
                        <a:t>$ 570,000</a:t>
                      </a:r>
                    </a:p>
                  </a:txBody>
                  <a:tcPr anchor="ctr"/>
                </a:tc>
                <a:extLst>
                  <a:ext uri="{0D108BD9-81ED-4DB2-BD59-A6C34878D82A}">
                    <a16:rowId xmlns:a16="http://schemas.microsoft.com/office/drawing/2014/main" val="3873867931"/>
                  </a:ext>
                </a:extLst>
              </a:tr>
              <a:tr h="374904">
                <a:tc>
                  <a:txBody>
                    <a:bodyPr/>
                    <a:lstStyle/>
                    <a:p>
                      <a:pPr algn="ctr"/>
                      <a:r>
                        <a:rPr lang="en-US" sz="1600" b="0" i="0">
                          <a:latin typeface="+mn-lt"/>
                        </a:rPr>
                        <a:t>RAISED RANCHES</a:t>
                      </a:r>
                    </a:p>
                  </a:txBody>
                  <a:tcPr anchor="ctr"/>
                </a:tc>
                <a:tc>
                  <a:txBody>
                    <a:bodyPr/>
                    <a:lstStyle/>
                    <a:p>
                      <a:pPr algn="ctr"/>
                      <a:r>
                        <a:rPr lang="en-US" sz="1600" b="0" i="0">
                          <a:latin typeface="+mn-lt"/>
                        </a:rPr>
                        <a:t>11</a:t>
                      </a:r>
                    </a:p>
                  </a:txBody>
                  <a:tcPr anchor="ctr"/>
                </a:tc>
                <a:tc>
                  <a:txBody>
                    <a:bodyPr/>
                    <a:lstStyle/>
                    <a:p>
                      <a:pPr algn="ctr"/>
                      <a:r>
                        <a:rPr lang="en-US" sz="1600" b="0" i="0">
                          <a:latin typeface="+mn-lt"/>
                        </a:rPr>
                        <a:t>$ 245,000</a:t>
                      </a:r>
                    </a:p>
                  </a:txBody>
                  <a:tcPr anchor="ctr"/>
                </a:tc>
                <a:tc>
                  <a:txBody>
                    <a:bodyPr/>
                    <a:lstStyle/>
                    <a:p>
                      <a:pPr algn="ctr"/>
                      <a:r>
                        <a:rPr lang="en-US" b="0" i="0">
                          <a:latin typeface="+mn-lt"/>
                        </a:rPr>
                        <a:t>$ 200,400</a:t>
                      </a:r>
                    </a:p>
                  </a:txBody>
                  <a:tcPr anchor="ctr"/>
                </a:tc>
                <a:tc>
                  <a:txBody>
                    <a:bodyPr/>
                    <a:lstStyle/>
                    <a:p>
                      <a:pPr algn="ctr"/>
                      <a:r>
                        <a:rPr lang="en-US" b="0" i="0">
                          <a:latin typeface="+mn-lt"/>
                        </a:rPr>
                        <a:t>$ 237,945</a:t>
                      </a:r>
                    </a:p>
                  </a:txBody>
                  <a:tcPr anchor="ctr"/>
                </a:tc>
                <a:tc>
                  <a:txBody>
                    <a:bodyPr/>
                    <a:lstStyle/>
                    <a:p>
                      <a:pPr algn="ctr"/>
                      <a:r>
                        <a:rPr lang="en-US" b="0" i="0">
                          <a:latin typeface="+mn-lt"/>
                        </a:rPr>
                        <a:t>$ 200,691</a:t>
                      </a:r>
                    </a:p>
                  </a:txBody>
                  <a:tcPr anchor="ctr"/>
                </a:tc>
                <a:tc>
                  <a:txBody>
                    <a:bodyPr/>
                    <a:lstStyle/>
                    <a:p>
                      <a:pPr algn="ctr"/>
                      <a:r>
                        <a:rPr lang="en-US" b="0" i="0">
                          <a:latin typeface="+mn-lt"/>
                        </a:rPr>
                        <a:t>$ 325,000</a:t>
                      </a:r>
                    </a:p>
                  </a:txBody>
                  <a:tcPr anchor="ctr"/>
                </a:tc>
                <a:extLst>
                  <a:ext uri="{0D108BD9-81ED-4DB2-BD59-A6C34878D82A}">
                    <a16:rowId xmlns:a16="http://schemas.microsoft.com/office/drawing/2014/main" val="85209771"/>
                  </a:ext>
                </a:extLst>
              </a:tr>
              <a:tr h="457200">
                <a:tc>
                  <a:txBody>
                    <a:bodyPr/>
                    <a:lstStyle/>
                    <a:p>
                      <a:pPr algn="ctr"/>
                      <a:r>
                        <a:rPr lang="en-US" sz="1600" b="0" i="0">
                          <a:latin typeface="+mn-lt"/>
                        </a:rPr>
                        <a:t>SPLIT LEVELS</a:t>
                      </a:r>
                    </a:p>
                  </a:txBody>
                  <a:tcPr anchor="ctr"/>
                </a:tc>
                <a:tc>
                  <a:txBody>
                    <a:bodyPr/>
                    <a:lstStyle/>
                    <a:p>
                      <a:pPr algn="ctr"/>
                      <a:r>
                        <a:rPr lang="en-US" sz="1600" b="0" i="0">
                          <a:latin typeface="+mn-lt"/>
                        </a:rPr>
                        <a:t>9</a:t>
                      </a:r>
                    </a:p>
                  </a:txBody>
                  <a:tcPr anchor="ctr"/>
                </a:tc>
                <a:tc>
                  <a:txBody>
                    <a:bodyPr/>
                    <a:lstStyle/>
                    <a:p>
                      <a:pPr algn="ctr"/>
                      <a:r>
                        <a:rPr lang="en-US" sz="1600" b="0" i="0">
                          <a:latin typeface="+mn-lt"/>
                        </a:rPr>
                        <a:t>$ 225,000</a:t>
                      </a:r>
                    </a:p>
                  </a:txBody>
                  <a:tcPr anchor="ctr"/>
                </a:tc>
                <a:tc>
                  <a:txBody>
                    <a:bodyPr/>
                    <a:lstStyle/>
                    <a:p>
                      <a:pPr algn="ctr"/>
                      <a:r>
                        <a:rPr lang="en-US" b="0" i="0">
                          <a:latin typeface="+mn-lt"/>
                        </a:rPr>
                        <a:t>$ 195,000</a:t>
                      </a:r>
                    </a:p>
                  </a:txBody>
                  <a:tcPr anchor="ctr"/>
                </a:tc>
                <a:tc>
                  <a:txBody>
                    <a:bodyPr/>
                    <a:lstStyle/>
                    <a:p>
                      <a:pPr algn="ctr"/>
                      <a:r>
                        <a:rPr lang="en-US" b="0" i="0">
                          <a:latin typeface="+mn-lt"/>
                        </a:rPr>
                        <a:t>$ 240,333</a:t>
                      </a:r>
                    </a:p>
                  </a:txBody>
                  <a:tcPr anchor="ctr"/>
                </a:tc>
                <a:tc>
                  <a:txBody>
                    <a:bodyPr/>
                    <a:lstStyle/>
                    <a:p>
                      <a:pPr algn="ctr"/>
                      <a:r>
                        <a:rPr lang="en-US" b="0" i="0">
                          <a:latin typeface="+mn-lt"/>
                        </a:rPr>
                        <a:t>$ 201,811</a:t>
                      </a:r>
                    </a:p>
                  </a:txBody>
                  <a:tcPr anchor="ctr"/>
                </a:tc>
                <a:tc>
                  <a:txBody>
                    <a:bodyPr/>
                    <a:lstStyle/>
                    <a:p>
                      <a:pPr algn="ctr"/>
                      <a:r>
                        <a:rPr lang="en-US" b="0" i="0">
                          <a:latin typeface="+mn-lt"/>
                        </a:rPr>
                        <a:t>$ 320,000</a:t>
                      </a:r>
                    </a:p>
                  </a:txBody>
                  <a:tcPr anchor="ctr"/>
                </a:tc>
                <a:extLst>
                  <a:ext uri="{0D108BD9-81ED-4DB2-BD59-A6C34878D82A}">
                    <a16:rowId xmlns:a16="http://schemas.microsoft.com/office/drawing/2014/main" val="4061031278"/>
                  </a:ext>
                </a:extLst>
              </a:tr>
              <a:tr h="338328">
                <a:tc>
                  <a:txBody>
                    <a:bodyPr/>
                    <a:lstStyle/>
                    <a:p>
                      <a:pPr algn="ctr"/>
                      <a:r>
                        <a:rPr lang="en-US" sz="1600" b="0" i="0">
                          <a:latin typeface="+mn-lt"/>
                        </a:rPr>
                        <a:t>CAPE COD</a:t>
                      </a:r>
                    </a:p>
                  </a:txBody>
                  <a:tcPr anchor="ctr"/>
                </a:tc>
                <a:tc>
                  <a:txBody>
                    <a:bodyPr/>
                    <a:lstStyle/>
                    <a:p>
                      <a:pPr algn="ctr"/>
                      <a:r>
                        <a:rPr lang="en-US" sz="1600" b="0" i="0">
                          <a:latin typeface="+mn-lt"/>
                        </a:rPr>
                        <a:t>15</a:t>
                      </a:r>
                    </a:p>
                  </a:txBody>
                  <a:tcPr anchor="ctr"/>
                </a:tc>
                <a:tc>
                  <a:txBody>
                    <a:bodyPr/>
                    <a:lstStyle/>
                    <a:p>
                      <a:pPr algn="ctr"/>
                      <a:r>
                        <a:rPr lang="en-US" sz="1600" b="0" i="0">
                          <a:latin typeface="+mn-lt"/>
                        </a:rPr>
                        <a:t>$ 275,000</a:t>
                      </a:r>
                    </a:p>
                  </a:txBody>
                  <a:tcPr anchor="ctr"/>
                </a:tc>
                <a:tc>
                  <a:txBody>
                    <a:bodyPr/>
                    <a:lstStyle/>
                    <a:p>
                      <a:pPr algn="ctr"/>
                      <a:r>
                        <a:rPr lang="en-US" b="0" i="0">
                          <a:latin typeface="+mn-lt"/>
                        </a:rPr>
                        <a:t>$ 248,300</a:t>
                      </a:r>
                    </a:p>
                  </a:txBody>
                  <a:tcPr anchor="ctr"/>
                </a:tc>
                <a:tc>
                  <a:txBody>
                    <a:bodyPr/>
                    <a:lstStyle/>
                    <a:p>
                      <a:pPr algn="ctr"/>
                      <a:r>
                        <a:rPr lang="en-US" b="0" i="0">
                          <a:latin typeface="+mn-lt"/>
                        </a:rPr>
                        <a:t>$ 308,400</a:t>
                      </a:r>
                    </a:p>
                  </a:txBody>
                  <a:tcPr anchor="ctr"/>
                </a:tc>
                <a:tc>
                  <a:txBody>
                    <a:bodyPr/>
                    <a:lstStyle/>
                    <a:p>
                      <a:pPr algn="ctr"/>
                      <a:r>
                        <a:rPr lang="en-US" b="0" i="0">
                          <a:latin typeface="+mn-lt"/>
                        </a:rPr>
                        <a:t>$ 260,073</a:t>
                      </a:r>
                    </a:p>
                  </a:txBody>
                  <a:tcPr anchor="ctr"/>
                </a:tc>
                <a:tc>
                  <a:txBody>
                    <a:bodyPr/>
                    <a:lstStyle/>
                    <a:p>
                      <a:pPr algn="ctr"/>
                      <a:r>
                        <a:rPr lang="en-US" b="0" i="0">
                          <a:latin typeface="+mn-lt"/>
                        </a:rPr>
                        <a:t>$ 525,995</a:t>
                      </a:r>
                    </a:p>
                  </a:txBody>
                  <a:tcPr anchor="ctr"/>
                </a:tc>
                <a:extLst>
                  <a:ext uri="{0D108BD9-81ED-4DB2-BD59-A6C34878D82A}">
                    <a16:rowId xmlns:a16="http://schemas.microsoft.com/office/drawing/2014/main" val="3591840781"/>
                  </a:ext>
                </a:extLst>
              </a:tr>
              <a:tr h="374904">
                <a:tc>
                  <a:txBody>
                    <a:bodyPr/>
                    <a:lstStyle/>
                    <a:p>
                      <a:pPr algn="ctr"/>
                      <a:r>
                        <a:rPr lang="en-US" sz="1600" b="0" i="0">
                          <a:latin typeface="+mn-lt"/>
                        </a:rPr>
                        <a:t>COLONIAL</a:t>
                      </a:r>
                    </a:p>
                  </a:txBody>
                  <a:tcPr anchor="ctr"/>
                </a:tc>
                <a:tc>
                  <a:txBody>
                    <a:bodyPr/>
                    <a:lstStyle/>
                    <a:p>
                      <a:pPr algn="ctr"/>
                      <a:r>
                        <a:rPr lang="en-US" sz="1600" b="0" i="0">
                          <a:latin typeface="+mn-lt"/>
                        </a:rPr>
                        <a:t>58</a:t>
                      </a:r>
                    </a:p>
                  </a:txBody>
                  <a:tcPr anchor="ctr"/>
                </a:tc>
                <a:tc>
                  <a:txBody>
                    <a:bodyPr/>
                    <a:lstStyle/>
                    <a:p>
                      <a:pPr algn="ctr"/>
                      <a:r>
                        <a:rPr lang="en-US" sz="1600" b="0" i="0">
                          <a:latin typeface="+mn-lt"/>
                        </a:rPr>
                        <a:t>$ 278,150</a:t>
                      </a:r>
                    </a:p>
                  </a:txBody>
                  <a:tcPr anchor="ctr"/>
                </a:tc>
                <a:tc>
                  <a:txBody>
                    <a:bodyPr/>
                    <a:lstStyle/>
                    <a:p>
                      <a:pPr algn="ctr"/>
                      <a:r>
                        <a:rPr lang="en-US" b="0" i="0">
                          <a:latin typeface="+mn-lt"/>
                        </a:rPr>
                        <a:t>$ 215,000</a:t>
                      </a:r>
                    </a:p>
                  </a:txBody>
                  <a:tcPr anchor="ctr"/>
                </a:tc>
                <a:tc>
                  <a:txBody>
                    <a:bodyPr/>
                    <a:lstStyle/>
                    <a:p>
                      <a:pPr algn="ctr"/>
                      <a:r>
                        <a:rPr lang="en-US" b="0" i="0">
                          <a:latin typeface="+mn-lt"/>
                        </a:rPr>
                        <a:t>$ 302,992</a:t>
                      </a:r>
                    </a:p>
                  </a:txBody>
                  <a:tcPr anchor="ctr"/>
                </a:tc>
                <a:tc>
                  <a:txBody>
                    <a:bodyPr/>
                    <a:lstStyle/>
                    <a:p>
                      <a:pPr algn="ctr"/>
                      <a:r>
                        <a:rPr lang="en-US" b="0" i="0">
                          <a:latin typeface="+mn-lt"/>
                        </a:rPr>
                        <a:t>$ 264,895</a:t>
                      </a:r>
                    </a:p>
                  </a:txBody>
                  <a:tcPr anchor="ctr"/>
                </a:tc>
                <a:tc>
                  <a:txBody>
                    <a:bodyPr/>
                    <a:lstStyle/>
                    <a:p>
                      <a:pPr algn="ctr"/>
                      <a:r>
                        <a:rPr lang="en-US" b="0" i="0">
                          <a:latin typeface="+mn-lt"/>
                        </a:rPr>
                        <a:t>$ 575,000</a:t>
                      </a:r>
                    </a:p>
                  </a:txBody>
                  <a:tcPr anchor="ctr"/>
                </a:tc>
                <a:extLst>
                  <a:ext uri="{0D108BD9-81ED-4DB2-BD59-A6C34878D82A}">
                    <a16:rowId xmlns:a16="http://schemas.microsoft.com/office/drawing/2014/main" val="335389741"/>
                  </a:ext>
                </a:extLst>
              </a:tr>
              <a:tr h="260670">
                <a:tc>
                  <a:txBody>
                    <a:bodyPr/>
                    <a:lstStyle/>
                    <a:p>
                      <a:pPr algn="ctr"/>
                      <a:r>
                        <a:rPr lang="en-US" sz="1600" b="0" i="0">
                          <a:latin typeface="+mn-lt"/>
                        </a:rPr>
                        <a:t>OLD STYLE BUILT PRIOR TO 1950</a:t>
                      </a:r>
                    </a:p>
                  </a:txBody>
                  <a:tcPr anchor="ctr"/>
                </a:tc>
                <a:tc>
                  <a:txBody>
                    <a:bodyPr/>
                    <a:lstStyle/>
                    <a:p>
                      <a:pPr algn="ctr"/>
                      <a:r>
                        <a:rPr lang="en-US" sz="1600" b="0" i="0">
                          <a:latin typeface="+mn-lt"/>
                        </a:rPr>
                        <a:t>26</a:t>
                      </a:r>
                    </a:p>
                  </a:txBody>
                  <a:tcPr anchor="ctr"/>
                </a:tc>
                <a:tc>
                  <a:txBody>
                    <a:bodyPr/>
                    <a:lstStyle/>
                    <a:p>
                      <a:pPr algn="ctr"/>
                      <a:r>
                        <a:rPr lang="en-US" sz="1600" b="0" i="0">
                          <a:latin typeface="+mn-lt"/>
                        </a:rPr>
                        <a:t>$ 247,500</a:t>
                      </a:r>
                    </a:p>
                  </a:txBody>
                  <a:tcPr anchor="ctr"/>
                </a:tc>
                <a:tc>
                  <a:txBody>
                    <a:bodyPr/>
                    <a:lstStyle/>
                    <a:p>
                      <a:pPr algn="ctr"/>
                      <a:r>
                        <a:rPr lang="en-US" b="0" i="0">
                          <a:latin typeface="+mn-lt"/>
                        </a:rPr>
                        <a:t>$215,000</a:t>
                      </a:r>
                    </a:p>
                  </a:txBody>
                  <a:tcPr anchor="ctr"/>
                </a:tc>
                <a:tc>
                  <a:txBody>
                    <a:bodyPr/>
                    <a:lstStyle/>
                    <a:p>
                      <a:pPr algn="ctr"/>
                      <a:r>
                        <a:rPr lang="en-US" b="0" i="0">
                          <a:latin typeface="+mn-lt"/>
                        </a:rPr>
                        <a:t>$ 269,828</a:t>
                      </a:r>
                    </a:p>
                  </a:txBody>
                  <a:tcPr anchor="ctr"/>
                </a:tc>
                <a:tc>
                  <a:txBody>
                    <a:bodyPr/>
                    <a:lstStyle/>
                    <a:p>
                      <a:pPr algn="ctr"/>
                      <a:r>
                        <a:rPr lang="en-US" b="0" i="0">
                          <a:latin typeface="+mn-lt"/>
                        </a:rPr>
                        <a:t>$ 253,277</a:t>
                      </a:r>
                    </a:p>
                  </a:txBody>
                  <a:tcPr anchor="ctr"/>
                </a:tc>
                <a:tc>
                  <a:txBody>
                    <a:bodyPr/>
                    <a:lstStyle/>
                    <a:p>
                      <a:pPr algn="ctr"/>
                      <a:r>
                        <a:rPr lang="en-US" b="0" i="0">
                          <a:latin typeface="+mn-lt"/>
                        </a:rPr>
                        <a:t>$ 705,000</a:t>
                      </a:r>
                    </a:p>
                  </a:txBody>
                  <a:tcPr anchor="ctr"/>
                </a:tc>
                <a:extLst>
                  <a:ext uri="{0D108BD9-81ED-4DB2-BD59-A6C34878D82A}">
                    <a16:rowId xmlns:a16="http://schemas.microsoft.com/office/drawing/2014/main" val="1898236844"/>
                  </a:ext>
                </a:extLst>
              </a:tr>
              <a:tr h="282006">
                <a:tc>
                  <a:txBody>
                    <a:bodyPr/>
                    <a:lstStyle/>
                    <a:p>
                      <a:pPr algn="ctr"/>
                      <a:r>
                        <a:rPr lang="en-US" sz="1600" b="0" i="0">
                          <a:latin typeface="+mn-lt"/>
                        </a:rPr>
                        <a:t>TOWN HOUSE</a:t>
                      </a:r>
                    </a:p>
                  </a:txBody>
                  <a:tcPr anchor="ctr"/>
                </a:tc>
                <a:tc>
                  <a:txBody>
                    <a:bodyPr/>
                    <a:lstStyle/>
                    <a:p>
                      <a:pPr algn="ctr"/>
                      <a:r>
                        <a:rPr lang="en-US" sz="1600" b="0" i="0">
                          <a:latin typeface="+mn-lt"/>
                        </a:rPr>
                        <a:t>5</a:t>
                      </a:r>
                    </a:p>
                  </a:txBody>
                  <a:tcPr anchor="ctr"/>
                </a:tc>
                <a:tc>
                  <a:txBody>
                    <a:bodyPr/>
                    <a:lstStyle/>
                    <a:p>
                      <a:pPr algn="ctr"/>
                      <a:r>
                        <a:rPr lang="en-US" sz="1600" b="0" i="0">
                          <a:latin typeface="+mn-lt"/>
                        </a:rPr>
                        <a:t>$ 275,000</a:t>
                      </a:r>
                    </a:p>
                  </a:txBody>
                  <a:tcPr anchor="ctr"/>
                </a:tc>
                <a:tc>
                  <a:txBody>
                    <a:bodyPr/>
                    <a:lstStyle/>
                    <a:p>
                      <a:pPr algn="ctr"/>
                      <a:r>
                        <a:rPr lang="en-US" sz="1600" b="0" i="0">
                          <a:latin typeface="+mn-lt"/>
                        </a:rPr>
                        <a:t>$ 181,000</a:t>
                      </a:r>
                    </a:p>
                  </a:txBody>
                  <a:tcPr anchor="ctr"/>
                </a:tc>
                <a:tc>
                  <a:txBody>
                    <a:bodyPr/>
                    <a:lstStyle/>
                    <a:p>
                      <a:pPr algn="ctr"/>
                      <a:r>
                        <a:rPr lang="en-US" sz="1600" b="0" i="0">
                          <a:latin typeface="+mn-lt"/>
                        </a:rPr>
                        <a:t>$ 289,560</a:t>
                      </a:r>
                    </a:p>
                  </a:txBody>
                  <a:tcPr anchor="ctr"/>
                </a:tc>
                <a:tc>
                  <a:txBody>
                    <a:bodyPr/>
                    <a:lstStyle/>
                    <a:p>
                      <a:pPr algn="ctr"/>
                      <a:r>
                        <a:rPr lang="en-US" sz="1600" b="0" i="0">
                          <a:latin typeface="+mn-lt"/>
                        </a:rPr>
                        <a:t>$186,960</a:t>
                      </a:r>
                    </a:p>
                  </a:txBody>
                  <a:tcPr anchor="ctr"/>
                </a:tc>
                <a:tc>
                  <a:txBody>
                    <a:bodyPr/>
                    <a:lstStyle/>
                    <a:p>
                      <a:pPr algn="ctr"/>
                      <a:r>
                        <a:rPr lang="en-US" sz="1600" b="0" i="0">
                          <a:latin typeface="+mn-lt"/>
                        </a:rPr>
                        <a:t>$ 349,900</a:t>
                      </a:r>
                    </a:p>
                  </a:txBody>
                  <a:tcPr anchor="ctr"/>
                </a:tc>
                <a:extLst>
                  <a:ext uri="{0D108BD9-81ED-4DB2-BD59-A6C34878D82A}">
                    <a16:rowId xmlns:a16="http://schemas.microsoft.com/office/drawing/2014/main" val="1880957469"/>
                  </a:ext>
                </a:extLst>
              </a:tr>
              <a:tr h="282006">
                <a:tc>
                  <a:txBody>
                    <a:bodyPr/>
                    <a:lstStyle/>
                    <a:p>
                      <a:pPr algn="ctr"/>
                      <a:r>
                        <a:rPr lang="en-US" sz="1600" b="0" i="0">
                          <a:latin typeface="+mn-lt"/>
                        </a:rPr>
                        <a:t>VACANT LAND SALES</a:t>
                      </a:r>
                    </a:p>
                  </a:txBody>
                  <a:tcPr anchor="ctr"/>
                </a:tc>
                <a:tc>
                  <a:txBody>
                    <a:bodyPr/>
                    <a:lstStyle/>
                    <a:p>
                      <a:pPr algn="ctr"/>
                      <a:r>
                        <a:rPr lang="en-US" sz="1600" b="0" i="0">
                          <a:latin typeface="+mn-lt"/>
                        </a:rPr>
                        <a:t>30</a:t>
                      </a:r>
                    </a:p>
                  </a:txBody>
                  <a:tcPr anchor="ctr"/>
                </a:tc>
                <a:tc>
                  <a:txBody>
                    <a:bodyPr/>
                    <a:lstStyle/>
                    <a:p>
                      <a:pPr algn="ctr"/>
                      <a:r>
                        <a:rPr lang="en-US" sz="1600" b="0" i="0">
                          <a:latin typeface="+mn-lt"/>
                        </a:rPr>
                        <a:t>$ 52,500</a:t>
                      </a:r>
                    </a:p>
                  </a:txBody>
                  <a:tcPr anchor="ctr"/>
                </a:tc>
                <a:tc>
                  <a:txBody>
                    <a:bodyPr/>
                    <a:lstStyle/>
                    <a:p>
                      <a:pPr algn="ctr"/>
                      <a:r>
                        <a:rPr lang="en-US" sz="1600" b="0" i="0">
                          <a:latin typeface="+mn-lt"/>
                        </a:rPr>
                        <a:t>$  39,800</a:t>
                      </a:r>
                    </a:p>
                  </a:txBody>
                  <a:tcPr anchor="ctr"/>
                </a:tc>
                <a:tc>
                  <a:txBody>
                    <a:bodyPr/>
                    <a:lstStyle/>
                    <a:p>
                      <a:pPr algn="ctr"/>
                      <a:r>
                        <a:rPr lang="en-US" sz="1600" b="0" i="0">
                          <a:latin typeface="+mn-lt"/>
                        </a:rPr>
                        <a:t>$  95,994</a:t>
                      </a:r>
                    </a:p>
                  </a:txBody>
                  <a:tcPr anchor="ctr"/>
                </a:tc>
                <a:tc>
                  <a:txBody>
                    <a:bodyPr/>
                    <a:lstStyle/>
                    <a:p>
                      <a:pPr algn="ctr"/>
                      <a:r>
                        <a:rPr lang="en-US" sz="1600" b="0" i="0">
                          <a:latin typeface="+mn-lt"/>
                        </a:rPr>
                        <a:t>$ 103,433</a:t>
                      </a:r>
                    </a:p>
                  </a:txBody>
                  <a:tcPr anchor="ctr"/>
                </a:tc>
                <a:tc>
                  <a:txBody>
                    <a:bodyPr/>
                    <a:lstStyle/>
                    <a:p>
                      <a:pPr algn="ctr"/>
                      <a:r>
                        <a:rPr lang="en-US" sz="1600" b="0" i="0">
                          <a:latin typeface="+mn-lt"/>
                        </a:rPr>
                        <a:t>$ 302,500</a:t>
                      </a:r>
                    </a:p>
                  </a:txBody>
                  <a:tcPr anchor="ctr"/>
                </a:tc>
                <a:extLst>
                  <a:ext uri="{0D108BD9-81ED-4DB2-BD59-A6C34878D82A}">
                    <a16:rowId xmlns:a16="http://schemas.microsoft.com/office/drawing/2014/main" val="4011276474"/>
                  </a:ext>
                </a:extLst>
              </a:tr>
            </a:tbl>
          </a:graphicData>
        </a:graphic>
      </p:graphicFrame>
      <p:graphicFrame>
        <p:nvGraphicFramePr>
          <p:cNvPr id="4" name="Table 3">
            <a:extLst>
              <a:ext uri="{FF2B5EF4-FFF2-40B4-BE49-F238E27FC236}">
                <a16:creationId xmlns:a16="http://schemas.microsoft.com/office/drawing/2014/main" id="{270E7306-A567-464D-9A09-6F534FC52B2D}"/>
              </a:ext>
            </a:extLst>
          </p:cNvPr>
          <p:cNvGraphicFramePr>
            <a:graphicFrameLocks noGrp="1"/>
          </p:cNvGraphicFramePr>
          <p:nvPr>
            <p:extLst>
              <p:ext uri="{D42A27DB-BD31-4B8C-83A1-F6EECF244321}">
                <p14:modId xmlns:p14="http://schemas.microsoft.com/office/powerpoint/2010/main" val="646230343"/>
              </p:ext>
            </p:extLst>
          </p:nvPr>
        </p:nvGraphicFramePr>
        <p:xfrm>
          <a:off x="3584448" y="5853777"/>
          <a:ext cx="4178808" cy="457200"/>
        </p:xfrm>
        <a:graphic>
          <a:graphicData uri="http://schemas.openxmlformats.org/drawingml/2006/table">
            <a:tbl>
              <a:tblPr firstRow="1" bandRow="1">
                <a:tableStyleId>{9DCAF9ED-07DC-4A11-8D7F-57B35C25682E}</a:tableStyleId>
              </a:tblPr>
              <a:tblGrid>
                <a:gridCol w="4178808">
                  <a:extLst>
                    <a:ext uri="{9D8B030D-6E8A-4147-A177-3AD203B41FA5}">
                      <a16:colId xmlns:a16="http://schemas.microsoft.com/office/drawing/2014/main" val="3642420570"/>
                    </a:ext>
                  </a:extLst>
                </a:gridCol>
              </a:tblGrid>
              <a:tr h="0">
                <a:tc>
                  <a:txBody>
                    <a:bodyPr/>
                    <a:lstStyle/>
                    <a:p>
                      <a:pPr algn="ctr"/>
                      <a:r>
                        <a:rPr lang="en-US" sz="2400"/>
                        <a:t>The sales are from 2022 - 2025</a:t>
                      </a:r>
                    </a:p>
                  </a:txBody>
                  <a:tcPr/>
                </a:tc>
                <a:extLst>
                  <a:ext uri="{0D108BD9-81ED-4DB2-BD59-A6C34878D82A}">
                    <a16:rowId xmlns:a16="http://schemas.microsoft.com/office/drawing/2014/main" val="746301144"/>
                  </a:ext>
                </a:extLst>
              </a:tr>
            </a:tbl>
          </a:graphicData>
        </a:graphic>
      </p:graphicFrame>
    </p:spTree>
    <p:extLst>
      <p:ext uri="{BB962C8B-B14F-4D97-AF65-F5344CB8AC3E}">
        <p14:creationId xmlns:p14="http://schemas.microsoft.com/office/powerpoint/2010/main" val="4259977132"/>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62E91-3991-445A-ADE0-DB143B39320F}">
  <ds:schemaRefs>
    <ds:schemaRef ds:uri="http://schemas.microsoft.com/sharepoint/v3/contenttype/forms"/>
  </ds:schemaRefs>
</ds:datastoreItem>
</file>

<file path=customXml/itemProps2.xml><?xml version="1.0" encoding="utf-8"?>
<ds:datastoreItem xmlns:ds="http://schemas.openxmlformats.org/officeDocument/2006/customXml" ds:itemID="{3C20BE78-9FDF-401B-B412-3AA10EC5BEA3}">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180A77-4928-484F-9529-F716C85D6A6D}">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{65992A9C-ED5E-4937-AB42-4A8AFAD0CF99}TF020710ce-b2a3-4743-8ec4-0abcd2574951ef9f6aa4_win32-415a623b9e9a</Template>
  <TotalTime>0</TotalTime>
  <Words>1060</Words>
  <Application>Microsoft Office PowerPoint</Application>
  <PresentationFormat>Widescreen</PresentationFormat>
  <Paragraphs>176</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Aptos Black</vt:lpstr>
      <vt:lpstr>Aptos ExtraBold</vt:lpstr>
      <vt:lpstr>Arial</vt:lpstr>
      <vt:lpstr>Calibri</vt:lpstr>
      <vt:lpstr>Univers Condensed Light</vt:lpstr>
      <vt:lpstr>Walbaum Display Light</vt:lpstr>
      <vt:lpstr>AngleLinesVTI</vt:lpstr>
      <vt:lpstr>Town of Clarkson  2026 reassessment Informational meeting February 5, 2026 </vt:lpstr>
      <vt:lpstr>AGENDA</vt:lpstr>
      <vt:lpstr>      The main purpose for a reassessment   to establish and maintain equitable property assessments – ensure fair and uniform assessments of all real property   </vt:lpstr>
      <vt:lpstr>What a reassessment does</vt:lpstr>
      <vt:lpstr>What a reassessment does not do</vt:lpstr>
      <vt:lpstr>What does it mean when the equalization rate decreases?</vt:lpstr>
      <vt:lpstr>The down side of not staying at 100% equalization rate</vt:lpstr>
      <vt:lpstr>Town of Clarkson 2026 Assessments vs. Taxes: What’s the difference? Your assessment could increase, and your tax bill decrease </vt:lpstr>
      <vt:lpstr>The valid sales throughout the town</vt:lpstr>
      <vt:lpstr>  change of assessment notices will go out in March  at which time you will be able to schedule an informal meeting with the assessor. The assistant to the assessor Darla Emmerson will schedule your appointment. (585) 637-8683   There will be a sales book available to review at the town hall   Q&amp;A SESSIONS</vt:lpstr>
      <vt:lpstr>                                          Resources: www.tax.ny.gov/research/property/assess/tools.htm Fair assessments: a guide for property owners reassessments: questions and answers how estimates of market value are determined for residential properties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Tammy Baker</dc:creator>
  <cp:lastModifiedBy>Tammy Baker</cp:lastModifiedBy>
  <cp:revision>2</cp:revision>
  <cp:lastPrinted>2026-02-04T18:20:47Z</cp:lastPrinted>
  <dcterms:created xsi:type="dcterms:W3CDTF">2026-01-29T16:01:33Z</dcterms:created>
  <dcterms:modified xsi:type="dcterms:W3CDTF">2026-02-05T19:58:16Z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